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7562850" cy="10691813"/>
  <p:notesSz cx="6858000" cy="9144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29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4" name="Espace réservé du texte 3"/>
          <p:cNvSpPr>
            <a:spLocks noGrp="1"/>
          </p:cNvSpPr>
          <p:nvPr>
            <p:ph type="body" idx="10"/>
          </p:nvPr>
        </p:nvSpPr>
        <p:spPr>
          <a:xfrm>
            <a:off x="603250" y="495300"/>
            <a:ext cx="6400800" cy="342900"/>
          </a:xfrm>
          <a:prstGeom prst="rect">
            <a:avLst/>
          </a:prstGeom>
          <a:noFill/>
          <a:ln w="0" cmpd="sng">
            <a:noFill/>
            <a:prstDash val="solid"/>
          </a:ln>
        </p:spPr>
        <p:txBody>
          <a:bodyPr vert="horz" lIns="0" tIns="12065" rIns="0" bIns="0" anchor="t"/>
          <a:lstStyle/>
          <a:p>
            <a:pPr marL="3566160" marR="0" indent="0" algn="l">
              <a:lnSpc>
                <a:spcPts val="1200"/>
              </a:lnSpc>
              <a:spcAft>
                <a:spcPts val="1330"/>
              </a:spcAft>
            </a:pPr>
            <a:r>
              <a:rPr lang="fr-FR" sz="950" spc="35">
                <a:solidFill>
                  <a:srgbClr val="000000"/>
                </a:solidFill>
                <a:latin typeface="Times New Roman" panose="02020603050405020304" pitchFamily="1"/>
              </a:rPr>
              <a:t>Extrait du Registre des Arrêtés du Maire </a:t>
            </a:r>
          </a:p>
        </p:txBody>
      </p:sp>
      <p:sp>
        <p:nvSpPr>
          <p:cNvPr id="5" name="Espace réservé du texte 4"/>
          <p:cNvSpPr>
            <a:spLocks noGrp="1"/>
          </p:cNvSpPr>
          <p:nvPr>
            <p:ph type="body" idx="10"/>
          </p:nvPr>
        </p:nvSpPr>
        <p:spPr>
          <a:xfrm>
            <a:off x="603250" y="838200"/>
            <a:ext cx="6400800" cy="214630"/>
          </a:xfrm>
          <a:prstGeom prst="rect">
            <a:avLst/>
          </a:prstGeom>
          <a:noFill/>
          <a:ln w="0" cmpd="sng">
            <a:noFill/>
            <a:prstDash val="solid"/>
          </a:ln>
        </p:spPr>
        <p:txBody>
          <a:bodyPr vert="horz" lIns="0" tIns="78105" rIns="0" bIns="0" anchor="t"/>
          <a:lstStyle/>
          <a:p>
            <a:pPr marL="0" marR="0" indent="0" algn="l">
              <a:lnSpc>
                <a:spcPts val="1000"/>
              </a:lnSpc>
              <a:spcAft>
                <a:spcPts val="35"/>
              </a:spcAft>
            </a:pPr>
            <a:r>
              <a:rPr lang="fr-FR" sz="800" i="1" spc="105">
                <a:solidFill>
                  <a:srgbClr val="000000"/>
                </a:solidFill>
                <a:latin typeface="Times New Roman" panose="02020603050405020304" pitchFamily="1"/>
              </a:rPr>
              <a:t>Liberté • Égalité • Fraternité </a:t>
            </a:r>
          </a:p>
        </p:txBody>
      </p:sp>
      <p:sp>
        <p:nvSpPr>
          <p:cNvPr id="6" name="Espace réservé du texte 5"/>
          <p:cNvSpPr>
            <a:spLocks noGrp="1"/>
          </p:cNvSpPr>
          <p:nvPr>
            <p:ph type="body" idx="10"/>
          </p:nvPr>
        </p:nvSpPr>
        <p:spPr>
          <a:xfrm>
            <a:off x="603250" y="1052830"/>
            <a:ext cx="6400800" cy="9132570"/>
          </a:xfrm>
          <a:prstGeom prst="rect">
            <a:avLst/>
          </a:prstGeom>
          <a:noFill/>
          <a:ln w="0" cmpd="sng">
            <a:noFill/>
            <a:prstDash val="solid"/>
          </a:ln>
        </p:spPr>
        <p:txBody>
          <a:bodyPr vert="horz" lIns="0" tIns="40640" rIns="0" bIns="0" anchor="t"/>
          <a:lstStyle/>
          <a:p>
            <a:pPr marL="0" marR="0" indent="0" algn="l">
              <a:lnSpc>
                <a:spcPts val="1000"/>
              </a:lnSpc>
              <a:spcAft>
                <a:spcPts val="0"/>
              </a:spcAft>
            </a:pPr>
            <a:r>
              <a:rPr lang="fr-FR" sz="950" spc="55">
                <a:solidFill>
                  <a:srgbClr val="000000"/>
                </a:solidFill>
                <a:latin typeface="Times New Roman" panose="02020603050405020304" pitchFamily="1"/>
              </a:rPr>
              <a:t>RÉPUBLIQUE FRANÇAISE </a:t>
            </a:r>
          </a:p>
          <a:p>
            <a:pPr marL="2103120" marR="0" indent="0" algn="l">
              <a:lnSpc>
                <a:spcPts val="1000"/>
              </a:lnSpc>
              <a:spcBef>
                <a:spcPts val="1245"/>
              </a:spcBef>
              <a:spcAft>
                <a:spcPts val="0"/>
              </a:spcAft>
            </a:pPr>
            <a:r>
              <a:rPr lang="fr-FR" sz="850" b="1" spc="0">
                <a:solidFill>
                  <a:srgbClr val="000000"/>
                </a:solidFill>
                <a:latin typeface="Arial" panose="02020603050405020304" pitchFamily="2"/>
              </a:rPr>
              <a:t>DEPARTEMENT DE L'AIN </a:t>
            </a:r>
            <a:br/>
            <a:r>
              <a:rPr lang="fr-FR" sz="850" b="1" spc="0">
                <a:solidFill>
                  <a:srgbClr val="000000"/>
                </a:solidFill>
                <a:latin typeface="Arial" panose="02020603050405020304" pitchFamily="2"/>
              </a:rPr>
              <a:t>COMMUNE DE BELLIGNAT </a:t>
            </a:r>
          </a:p>
          <a:p>
            <a:pPr marL="502920" marR="0" indent="0" algn="l">
              <a:lnSpc>
                <a:spcPts val="1400"/>
              </a:lnSpc>
              <a:spcBef>
                <a:spcPts val="2775"/>
              </a:spcBef>
              <a:spcAft>
                <a:spcPts val="0"/>
              </a:spcAft>
            </a:pPr>
            <a:r>
              <a:rPr lang="fr-FR" sz="1150" u="sng" spc="30">
                <a:solidFill>
                  <a:srgbClr val="000000"/>
                </a:solidFill>
                <a:latin typeface="Arial" panose="02020603050405020304" pitchFamily="2"/>
              </a:rPr>
              <a:t>OBJET</a:t>
            </a:r>
            <a:r>
              <a:rPr lang="fr-FR" sz="1150" spc="30">
                <a:solidFill>
                  <a:srgbClr val="000000"/>
                </a:solidFill>
                <a:latin typeface="Arial" panose="02020603050405020304" pitchFamily="2"/>
              </a:rPr>
              <a:t> : ARRETE PERMANENT DE CIRCULATION — PERMISSION DE VOIRIE </a:t>
            </a:r>
          </a:p>
          <a:p>
            <a:pPr marL="2926080" marR="0" indent="0" algn="l">
              <a:lnSpc>
                <a:spcPts val="1400"/>
              </a:lnSpc>
              <a:spcBef>
                <a:spcPts val="0"/>
              </a:spcBef>
              <a:spcAft>
                <a:spcPts val="0"/>
              </a:spcAft>
            </a:pPr>
            <a:r>
              <a:rPr lang="fr-FR" sz="1150" spc="0">
                <a:solidFill>
                  <a:srgbClr val="000000"/>
                </a:solidFill>
                <a:latin typeface="Arial" panose="02020603050405020304" pitchFamily="2"/>
              </a:rPr>
              <a:t>ANNEE 2022 </a:t>
            </a:r>
          </a:p>
          <a:p>
            <a:pPr marL="228600" marR="182880" indent="0" algn="just">
              <a:lnSpc>
                <a:spcPts val="1400"/>
              </a:lnSpc>
              <a:spcBef>
                <a:spcPts val="1415"/>
              </a:spcBef>
              <a:spcAft>
                <a:spcPts val="0"/>
              </a:spcAft>
            </a:pPr>
            <a:r>
              <a:rPr lang="fr-FR" sz="1150" b="1" spc="0">
                <a:solidFill>
                  <a:srgbClr val="000000"/>
                </a:solidFill>
                <a:latin typeface="Arial" panose="02020603050405020304" pitchFamily="2"/>
              </a:rPr>
              <a:t>VU </a:t>
            </a:r>
            <a:r>
              <a:rPr lang="fr-FR" sz="1150" spc="0">
                <a:solidFill>
                  <a:srgbClr val="000000"/>
                </a:solidFill>
                <a:latin typeface="Arial" panose="02020603050405020304" pitchFamily="2"/>
              </a:rPr>
              <a:t>la demande en date du 25 juillet 2022 par laquelle l'entreprise SOBECA pour le compte d'Enedis, demeurant à ZA Saint-Pierre, 01240 LENT demande </a:t>
            </a:r>
            <a:r>
              <a:rPr lang="fr-FR" sz="1150" b="1" spc="0">
                <a:solidFill>
                  <a:srgbClr val="000000"/>
                </a:solidFill>
                <a:latin typeface="Arial" panose="02020603050405020304" pitchFamily="2"/>
              </a:rPr>
              <a:t>l'autorisation pour la réalisation de travaux sur le domaine public : </a:t>
            </a:r>
            <a:r>
              <a:rPr lang="fr-FR" sz="1150" spc="0">
                <a:solidFill>
                  <a:srgbClr val="000000"/>
                </a:solidFill>
                <a:latin typeface="Arial" panose="02020603050405020304" pitchFamily="2"/>
              </a:rPr>
              <a:t>à BELLIGNAT (01100) pour des interventions de courtes durée électrique pour Enedis, Voie en agglomération. </a:t>
            </a:r>
          </a:p>
          <a:p>
            <a:pPr marL="228600" marR="0" indent="0" algn="l">
              <a:lnSpc>
                <a:spcPts val="1400"/>
              </a:lnSpc>
              <a:spcBef>
                <a:spcPts val="1295"/>
              </a:spcBef>
              <a:spcAft>
                <a:spcPts val="0"/>
              </a:spcAft>
            </a:pPr>
            <a:r>
              <a:rPr lang="fr-FR" sz="1150" b="1" spc="20">
                <a:solidFill>
                  <a:srgbClr val="000000"/>
                </a:solidFill>
                <a:latin typeface="Arial" panose="02020603050405020304" pitchFamily="2"/>
              </a:rPr>
              <a:t>VU </a:t>
            </a:r>
            <a:r>
              <a:rPr lang="fr-FR" sz="1150" spc="20">
                <a:solidFill>
                  <a:srgbClr val="000000"/>
                </a:solidFill>
                <a:latin typeface="Arial" panose="02020603050405020304" pitchFamily="2"/>
              </a:rPr>
              <a:t>la loi n° 82-213 du 2 mars 1982 modifiée relative aux droits et libertés des </a:t>
            </a:r>
          </a:p>
          <a:p>
            <a:pPr marL="228600" marR="0" indent="0" algn="l">
              <a:lnSpc>
                <a:spcPts val="1400"/>
              </a:lnSpc>
              <a:spcBef>
                <a:spcPts val="0"/>
              </a:spcBef>
              <a:spcAft>
                <a:spcPts val="0"/>
              </a:spcAft>
            </a:pPr>
            <a:r>
              <a:rPr lang="fr-FR" sz="1150" spc="10">
                <a:solidFill>
                  <a:srgbClr val="000000"/>
                </a:solidFill>
                <a:latin typeface="Arial" panose="02020603050405020304" pitchFamily="2"/>
              </a:rPr>
              <a:t>collectivités locales ; </a:t>
            </a:r>
          </a:p>
          <a:p>
            <a:pPr marL="228600" marR="0" indent="0" algn="l">
              <a:lnSpc>
                <a:spcPts val="1400"/>
              </a:lnSpc>
              <a:spcBef>
                <a:spcPts val="40"/>
              </a:spcBef>
              <a:spcAft>
                <a:spcPts val="0"/>
              </a:spcAft>
            </a:pPr>
            <a:r>
              <a:rPr lang="fr-FR" sz="1150" b="1" spc="55">
                <a:solidFill>
                  <a:srgbClr val="000000"/>
                </a:solidFill>
                <a:latin typeface="Arial" panose="02020603050405020304" pitchFamily="2"/>
              </a:rPr>
              <a:t>VU </a:t>
            </a:r>
            <a:r>
              <a:rPr lang="fr-FR" sz="1150" spc="55">
                <a:solidFill>
                  <a:srgbClr val="000000"/>
                </a:solidFill>
                <a:latin typeface="Arial" panose="02020603050405020304" pitchFamily="2"/>
              </a:rPr>
              <a:t>la loi n°83-8 du 7 janvier 1983 modifiée relative à la répartition des compétences </a:t>
            </a:r>
          </a:p>
          <a:p>
            <a:pPr marL="502920" marR="0" indent="0" algn="l">
              <a:lnSpc>
                <a:spcPts val="1400"/>
              </a:lnSpc>
              <a:spcBef>
                <a:spcPts val="0"/>
              </a:spcBef>
              <a:spcAft>
                <a:spcPts val="0"/>
              </a:spcAft>
            </a:pPr>
            <a:r>
              <a:rPr lang="fr-FR" sz="1150" spc="20">
                <a:solidFill>
                  <a:srgbClr val="000000"/>
                </a:solidFill>
                <a:latin typeface="Arial" panose="02020603050405020304" pitchFamily="2"/>
              </a:rPr>
              <a:t>entre les communes, les départements, les régions et l'état, </a:t>
            </a:r>
          </a:p>
          <a:p>
            <a:pPr marL="228600" marR="0" indent="0" algn="l">
              <a:lnSpc>
                <a:spcPts val="1400"/>
              </a:lnSpc>
              <a:spcBef>
                <a:spcPts val="25"/>
              </a:spcBef>
              <a:spcAft>
                <a:spcPts val="0"/>
              </a:spcAft>
            </a:pPr>
            <a:r>
              <a:rPr lang="fr-FR" sz="1150" spc="20">
                <a:solidFill>
                  <a:srgbClr val="000000"/>
                </a:solidFill>
                <a:latin typeface="Arial" panose="02020603050405020304" pitchFamily="2"/>
              </a:rPr>
              <a:t>VU le Code Général des Collectivités Territoriales et notamment les articles L1111-1 à </a:t>
            </a:r>
          </a:p>
          <a:p>
            <a:pPr marL="228600" marR="0" indent="0" algn="l">
              <a:lnSpc>
                <a:spcPts val="1400"/>
              </a:lnSpc>
              <a:spcBef>
                <a:spcPts val="0"/>
              </a:spcBef>
              <a:spcAft>
                <a:spcPts val="0"/>
              </a:spcAft>
            </a:pPr>
            <a:r>
              <a:rPr lang="fr-FR" sz="1150" spc="0">
                <a:solidFill>
                  <a:srgbClr val="000000"/>
                </a:solidFill>
                <a:latin typeface="Arial" panose="02020603050405020304" pitchFamily="2"/>
              </a:rPr>
              <a:t>L1111-6 ; </a:t>
            </a:r>
          </a:p>
          <a:p>
            <a:pPr marL="228600" marR="0" indent="0" algn="l">
              <a:lnSpc>
                <a:spcPts val="1400"/>
              </a:lnSpc>
              <a:spcBef>
                <a:spcPts val="30"/>
              </a:spcBef>
              <a:spcAft>
                <a:spcPts val="0"/>
              </a:spcAft>
            </a:pPr>
            <a:r>
              <a:rPr lang="fr-FR" sz="1150" b="1" spc="35">
                <a:solidFill>
                  <a:srgbClr val="000000"/>
                </a:solidFill>
                <a:latin typeface="Arial" panose="02020603050405020304" pitchFamily="2"/>
              </a:rPr>
              <a:t>VU </a:t>
            </a:r>
            <a:r>
              <a:rPr lang="fr-FR" sz="1150" spc="35">
                <a:solidFill>
                  <a:srgbClr val="000000"/>
                </a:solidFill>
                <a:latin typeface="Arial" panose="02020603050405020304" pitchFamily="2"/>
              </a:rPr>
              <a:t>le Code Général des Propriétés des Personnes Publiques et notamment les </a:t>
            </a:r>
          </a:p>
          <a:p>
            <a:pPr marL="502920" marR="0" indent="0" algn="l">
              <a:lnSpc>
                <a:spcPts val="1400"/>
              </a:lnSpc>
              <a:spcBef>
                <a:spcPts val="0"/>
              </a:spcBef>
              <a:spcAft>
                <a:spcPts val="0"/>
              </a:spcAft>
            </a:pPr>
            <a:r>
              <a:rPr lang="fr-FR" sz="1150" spc="25">
                <a:solidFill>
                  <a:srgbClr val="000000"/>
                </a:solidFill>
                <a:latin typeface="Arial" panose="02020603050405020304" pitchFamily="2"/>
              </a:rPr>
              <a:t>articles L2122-1 à L2122-4 et L3111.1; </a:t>
            </a:r>
          </a:p>
          <a:p>
            <a:pPr marL="228600" marR="0" indent="0" algn="l">
              <a:lnSpc>
                <a:spcPts val="1400"/>
              </a:lnSpc>
              <a:spcBef>
                <a:spcPts val="25"/>
              </a:spcBef>
              <a:spcAft>
                <a:spcPts val="0"/>
              </a:spcAft>
            </a:pPr>
            <a:r>
              <a:rPr lang="fr-FR" sz="1150" b="1" spc="20">
                <a:solidFill>
                  <a:srgbClr val="000000"/>
                </a:solidFill>
                <a:latin typeface="Arial" panose="02020603050405020304" pitchFamily="2"/>
              </a:rPr>
              <a:t>VU </a:t>
            </a:r>
            <a:r>
              <a:rPr lang="fr-FR" sz="1150" spc="20">
                <a:solidFill>
                  <a:srgbClr val="000000"/>
                </a:solidFill>
                <a:latin typeface="Arial" panose="02020603050405020304" pitchFamily="2"/>
              </a:rPr>
              <a:t>le Code de l'Urbanisme notamment dans ses articles L421-1 et suivants ; </a:t>
            </a:r>
          </a:p>
          <a:p>
            <a:pPr marL="228600" marR="0" indent="0" algn="l">
              <a:lnSpc>
                <a:spcPts val="1400"/>
              </a:lnSpc>
              <a:spcBef>
                <a:spcPts val="5"/>
              </a:spcBef>
              <a:spcAft>
                <a:spcPts val="0"/>
              </a:spcAft>
            </a:pPr>
            <a:r>
              <a:rPr lang="fr-FR" sz="1150" b="1" spc="30">
                <a:solidFill>
                  <a:srgbClr val="000000"/>
                </a:solidFill>
                <a:latin typeface="Arial" panose="02020603050405020304" pitchFamily="2"/>
              </a:rPr>
              <a:t>VU </a:t>
            </a:r>
            <a:r>
              <a:rPr lang="fr-FR" sz="1150" spc="30">
                <a:solidFill>
                  <a:srgbClr val="000000"/>
                </a:solidFill>
                <a:latin typeface="Arial" panose="02020603050405020304" pitchFamily="2"/>
              </a:rPr>
              <a:t>le Code de la Voirie Routière et notamment les articles L115-1, L141-10, L141-11 et </a:t>
            </a:r>
          </a:p>
          <a:p>
            <a:pPr marL="228600" marR="0" indent="0" algn="l">
              <a:lnSpc>
                <a:spcPts val="1400"/>
              </a:lnSpc>
              <a:spcBef>
                <a:spcPts val="0"/>
              </a:spcBef>
              <a:spcAft>
                <a:spcPts val="0"/>
              </a:spcAft>
            </a:pPr>
            <a:r>
              <a:rPr lang="fr-FR" sz="1150" spc="0">
                <a:solidFill>
                  <a:srgbClr val="000000"/>
                </a:solidFill>
                <a:latin typeface="Arial" panose="02020603050405020304" pitchFamily="2"/>
              </a:rPr>
              <a:t>L141-12 </a:t>
            </a:r>
          </a:p>
          <a:p>
            <a:pPr marL="228600" marR="0" indent="0" algn="l">
              <a:lnSpc>
                <a:spcPts val="1400"/>
              </a:lnSpc>
              <a:spcBef>
                <a:spcPts val="30"/>
              </a:spcBef>
              <a:spcAft>
                <a:spcPts val="0"/>
              </a:spcAft>
            </a:pPr>
            <a:r>
              <a:rPr lang="fr-FR" sz="1150" spc="25">
                <a:solidFill>
                  <a:srgbClr val="000000"/>
                </a:solidFill>
                <a:latin typeface="Arial" panose="02020603050405020304" pitchFamily="2"/>
              </a:rPr>
              <a:t>VU le Code de la route et l'instruction interministérielle sur la signalisation routière (livre </a:t>
            </a:r>
          </a:p>
          <a:p>
            <a:pPr marL="0" marR="0" indent="0" algn="ctr">
              <a:lnSpc>
                <a:spcPts val="1400"/>
              </a:lnSpc>
              <a:spcBef>
                <a:spcPts val="0"/>
              </a:spcBef>
              <a:spcAft>
                <a:spcPts val="0"/>
              </a:spcAft>
            </a:pPr>
            <a:r>
              <a:rPr lang="fr-FR" sz="1150" spc="20">
                <a:solidFill>
                  <a:srgbClr val="000000"/>
                </a:solidFill>
                <a:latin typeface="Arial" panose="02020603050405020304" pitchFamily="2"/>
              </a:rPr>
              <a:t>I — </a:t>
            </a:r>
            <a:r>
              <a:rPr lang="fr-FR" sz="950" spc="20">
                <a:solidFill>
                  <a:srgbClr val="000000"/>
                </a:solidFill>
                <a:latin typeface="Times New Roman" panose="02020603050405020304" pitchFamily="1"/>
              </a:rPr>
              <a:t>e</a:t>
            </a:r>
            <a:r>
              <a:rPr lang="fr-FR" sz="950" spc="20" baseline="30000">
                <a:solidFill>
                  <a:srgbClr val="000000"/>
                </a:solidFill>
                <a:latin typeface="Times New Roman" panose="02020603050405020304" pitchFamily="1"/>
              </a:rPr>
              <a:t>nie</a:t>
            </a:r>
            <a:r>
              <a:rPr lang="fr-FR" sz="1150" spc="20">
                <a:solidFill>
                  <a:srgbClr val="000000"/>
                </a:solidFill>
                <a:latin typeface="Arial" panose="02020603050405020304" pitchFamily="2"/>
              </a:rPr>
              <a:t> partie - signalisation temporaire - approuvée par l'arrêté interministériel du 6 </a:t>
            </a:r>
          </a:p>
          <a:p>
            <a:pPr marL="502920" marR="0" indent="0" algn="l">
              <a:lnSpc>
                <a:spcPts val="1400"/>
              </a:lnSpc>
              <a:spcBef>
                <a:spcPts val="0"/>
              </a:spcBef>
              <a:spcAft>
                <a:spcPts val="0"/>
              </a:spcAft>
            </a:pPr>
            <a:r>
              <a:rPr lang="fr-FR" sz="1150" spc="15">
                <a:solidFill>
                  <a:srgbClr val="000000"/>
                </a:solidFill>
                <a:latin typeface="Arial" panose="02020603050405020304" pitchFamily="2"/>
              </a:rPr>
              <a:t>novembre 1992 modifié) ; </a:t>
            </a:r>
          </a:p>
          <a:p>
            <a:pPr marL="228600" marR="0" indent="0" algn="l">
              <a:lnSpc>
                <a:spcPts val="1400"/>
              </a:lnSpc>
              <a:spcBef>
                <a:spcPts val="30"/>
              </a:spcBef>
              <a:spcAft>
                <a:spcPts val="0"/>
              </a:spcAft>
            </a:pPr>
            <a:r>
              <a:rPr lang="fr-FR" sz="1150" b="1" spc="15">
                <a:solidFill>
                  <a:srgbClr val="000000"/>
                </a:solidFill>
                <a:latin typeface="Arial" panose="02020603050405020304" pitchFamily="2"/>
              </a:rPr>
              <a:t>VU </a:t>
            </a:r>
            <a:r>
              <a:rPr lang="fr-FR" sz="1150" spc="15">
                <a:solidFill>
                  <a:srgbClr val="000000"/>
                </a:solidFill>
                <a:latin typeface="Arial" panose="02020603050405020304" pitchFamily="2"/>
              </a:rPr>
              <a:t>l'état des lieux ; </a:t>
            </a:r>
          </a:p>
          <a:p>
            <a:pPr marL="0" marR="0" indent="0" algn="ctr">
              <a:lnSpc>
                <a:spcPts val="1400"/>
              </a:lnSpc>
              <a:spcBef>
                <a:spcPts val="245"/>
              </a:spcBef>
              <a:spcAft>
                <a:spcPts val="0"/>
              </a:spcAft>
            </a:pPr>
            <a:r>
              <a:rPr lang="fr-FR" sz="1150" b="1" u="sng" spc="260">
                <a:solidFill>
                  <a:srgbClr val="000000"/>
                </a:solidFill>
                <a:latin typeface="Arial" panose="02020603050405020304" pitchFamily="2"/>
              </a:rPr>
              <a:t>ARRÊTE </a:t>
            </a:r>
          </a:p>
          <a:p>
            <a:pPr marL="228600" marR="0" indent="0" algn="l">
              <a:lnSpc>
                <a:spcPts val="1400"/>
              </a:lnSpc>
              <a:spcBef>
                <a:spcPts val="5"/>
              </a:spcBef>
              <a:spcAft>
                <a:spcPts val="0"/>
              </a:spcAft>
            </a:pPr>
            <a:r>
              <a:rPr lang="fr-FR" sz="1150" b="1" u="sng" spc="10">
                <a:solidFill>
                  <a:srgbClr val="000000"/>
                </a:solidFill>
                <a:latin typeface="Arial" panose="02020603050405020304" pitchFamily="2"/>
              </a:rPr>
              <a:t>Article 1 :</a:t>
            </a:r>
            <a:r>
              <a:rPr lang="fr-FR" sz="1150" b="1" spc="10">
                <a:solidFill>
                  <a:srgbClr val="000000"/>
                </a:solidFill>
                <a:latin typeface="Arial" panose="02020603050405020304" pitchFamily="2"/>
              </a:rPr>
              <a:t> Autorisation </a:t>
            </a:r>
          </a:p>
          <a:p>
            <a:pPr marL="228600" marR="182880" indent="0" algn="just">
              <a:lnSpc>
                <a:spcPts val="1400"/>
              </a:lnSpc>
              <a:spcBef>
                <a:spcPts val="205"/>
              </a:spcBef>
              <a:spcAft>
                <a:spcPts val="0"/>
              </a:spcAft>
            </a:pPr>
            <a:r>
              <a:rPr lang="fr-FR" sz="1150" spc="0">
                <a:solidFill>
                  <a:srgbClr val="000000"/>
                </a:solidFill>
                <a:latin typeface="Arial" panose="02020603050405020304" pitchFamily="2"/>
              </a:rPr>
              <a:t>Le bénéficiaire est autorisé à occuper le domaine public et à exécuter les travaux énoncés dans sa demande : Intervention de courte durée électrique pour Enedis. </a:t>
            </a:r>
          </a:p>
          <a:p>
            <a:pPr marL="228600" marR="0" indent="0" algn="l">
              <a:lnSpc>
                <a:spcPts val="1400"/>
              </a:lnSpc>
              <a:spcBef>
                <a:spcPts val="1440"/>
              </a:spcBef>
              <a:spcAft>
                <a:spcPts val="0"/>
              </a:spcAft>
            </a:pPr>
            <a:r>
              <a:rPr lang="fr-FR" sz="1150" b="1" u="sng" spc="15">
                <a:solidFill>
                  <a:srgbClr val="000000"/>
                </a:solidFill>
                <a:latin typeface="Arial" panose="02020603050405020304" pitchFamily="2"/>
              </a:rPr>
              <a:t>Article 2 :</a:t>
            </a:r>
            <a:r>
              <a:rPr lang="fr-FR" sz="1150" b="1" spc="15">
                <a:solidFill>
                  <a:srgbClr val="000000"/>
                </a:solidFill>
                <a:latin typeface="Arial" panose="02020603050405020304" pitchFamily="2"/>
              </a:rPr>
              <a:t> Durée </a:t>
            </a:r>
          </a:p>
          <a:p>
            <a:pPr marL="228600" marR="0" indent="0" algn="l">
              <a:lnSpc>
                <a:spcPts val="1400"/>
              </a:lnSpc>
              <a:spcBef>
                <a:spcPts val="0"/>
              </a:spcBef>
              <a:spcAft>
                <a:spcPts val="0"/>
              </a:spcAft>
            </a:pPr>
            <a:r>
              <a:rPr lang="fr-FR" sz="1150" b="1" spc="20">
                <a:solidFill>
                  <a:srgbClr val="000000"/>
                </a:solidFill>
                <a:latin typeface="Arial" panose="02020603050405020304" pitchFamily="2"/>
              </a:rPr>
              <a:t>Les travaux dureront du 01 août 2022 au 31 décembre 2022. </a:t>
            </a:r>
          </a:p>
          <a:p>
            <a:pPr marL="228600" marR="0" indent="0" algn="l">
              <a:lnSpc>
                <a:spcPts val="1400"/>
              </a:lnSpc>
              <a:spcBef>
                <a:spcPts val="20"/>
              </a:spcBef>
              <a:spcAft>
                <a:spcPts val="0"/>
              </a:spcAft>
            </a:pPr>
            <a:r>
              <a:rPr lang="fr-FR" sz="1150" spc="15">
                <a:solidFill>
                  <a:srgbClr val="000000"/>
                </a:solidFill>
                <a:latin typeface="Arial" panose="02020603050405020304" pitchFamily="2"/>
              </a:rPr>
              <a:t>A charge pour lui de se conformer aux dispositions des articles suivants. </a:t>
            </a:r>
          </a:p>
          <a:p>
            <a:pPr marL="228600" marR="0" indent="0" algn="l">
              <a:lnSpc>
                <a:spcPts val="1400"/>
              </a:lnSpc>
              <a:spcBef>
                <a:spcPts val="1430"/>
              </a:spcBef>
              <a:spcAft>
                <a:spcPts val="0"/>
              </a:spcAft>
            </a:pPr>
            <a:r>
              <a:rPr lang="fr-FR" sz="1150" b="1" u="sng" spc="15">
                <a:solidFill>
                  <a:srgbClr val="000000"/>
                </a:solidFill>
                <a:latin typeface="Arial" panose="02020603050405020304" pitchFamily="2"/>
              </a:rPr>
              <a:t>Article 3 :</a:t>
            </a:r>
            <a:r>
              <a:rPr lang="fr-FR" sz="1150" b="1" spc="15">
                <a:solidFill>
                  <a:srgbClr val="000000"/>
                </a:solidFill>
                <a:latin typeface="Arial" panose="02020603050405020304" pitchFamily="2"/>
              </a:rPr>
              <a:t> Responsabilité </a:t>
            </a:r>
          </a:p>
          <a:p>
            <a:pPr marL="228600" marR="182880" indent="0" algn="just">
              <a:lnSpc>
                <a:spcPts val="1400"/>
              </a:lnSpc>
              <a:spcBef>
                <a:spcPts val="0"/>
              </a:spcBef>
              <a:spcAft>
                <a:spcPts val="0"/>
              </a:spcAft>
            </a:pPr>
            <a:r>
              <a:rPr lang="fr-FR" sz="1150" spc="0">
                <a:solidFill>
                  <a:srgbClr val="000000"/>
                </a:solidFill>
                <a:latin typeface="Arial" panose="02020603050405020304" pitchFamily="2"/>
              </a:rPr>
              <a:t>Cette autorisation est délivrée à titre personnel et ne peut être cédée. Son titulaire est responsable tant vis-à-vis de la collectivité représentée par le signataire que vis-à-vis des tiers, des accidents de toute nature qui pourraient résulter de la réalisation de ses travaux ou de l'installation de ses biens mobiliers. </a:t>
            </a:r>
          </a:p>
          <a:p>
            <a:pPr marL="228600" marR="182880" indent="0" algn="just">
              <a:lnSpc>
                <a:spcPts val="1400"/>
              </a:lnSpc>
              <a:spcBef>
                <a:spcPts val="655"/>
              </a:spcBef>
              <a:spcAft>
                <a:spcPts val="0"/>
              </a:spcAft>
            </a:pPr>
            <a:r>
              <a:rPr lang="fr-FR" sz="1150" spc="40">
                <a:solidFill>
                  <a:srgbClr val="000000"/>
                </a:solidFill>
                <a:latin typeface="Arial" panose="02020603050405020304" pitchFamily="2"/>
              </a:rPr>
              <a:t>Dans le cas où l'exécution de l'autorisation ne serait pas conforme aux prescriptions techniques définies précédemment, le bénéficiaire sera mis en demeure de remédier aux malfaçons, dans un délai au terme duquel le gestionnaire de la voirie se substituera à lui. </a:t>
            </a:r>
          </a:p>
          <a:p>
            <a:pPr marL="0" marR="137160" indent="0" algn="r">
              <a:lnSpc>
                <a:spcPts val="1000"/>
              </a:lnSpc>
              <a:spcBef>
                <a:spcPts val="5790"/>
              </a:spcBef>
              <a:spcAft>
                <a:spcPts val="0"/>
              </a:spcAft>
            </a:pPr>
            <a:r>
              <a:rPr lang="fr-FR" sz="950" spc="140">
                <a:solidFill>
                  <a:srgbClr val="000000"/>
                </a:solidFill>
                <a:latin typeface="Times New Roman" panose="02020603050405020304" pitchFamily="1"/>
              </a:rPr>
              <a:t>1 / 2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1" name="Espace réservé du texte 10"/>
          <p:cNvSpPr>
            <a:spLocks noGrp="1"/>
          </p:cNvSpPr>
          <p:nvPr>
            <p:ph type="body" idx="10"/>
          </p:nvPr>
        </p:nvSpPr>
        <p:spPr>
          <a:xfrm>
            <a:off x="887095" y="533400"/>
            <a:ext cx="6070600" cy="7623175"/>
          </a:xfrm>
          <a:prstGeom prst="rect">
            <a:avLst/>
          </a:prstGeom>
          <a:noFill/>
          <a:ln w="0" cmpd="sng">
            <a:noFill/>
            <a:prstDash val="solid"/>
          </a:ln>
        </p:spPr>
        <p:txBody>
          <a:bodyPr vert="horz" lIns="0" tIns="735330" rIns="0" bIns="0" anchor="t"/>
          <a:lstStyle/>
          <a:p>
            <a:pPr marL="0" marR="0" indent="0" algn="l">
              <a:lnSpc>
                <a:spcPts val="1400"/>
              </a:lnSpc>
              <a:spcAft>
                <a:spcPts val="0"/>
              </a:spcAft>
            </a:pPr>
            <a:r>
              <a:rPr lang="fr-FR" sz="1150" spc="20">
                <a:solidFill>
                  <a:srgbClr val="000000"/>
                </a:solidFill>
                <a:latin typeface="Arial" panose="02020603050405020304" pitchFamily="2"/>
              </a:rPr>
              <a:t>Les frais de cette intervention seront à la charge du bénéficiaire et 'récupérés par , l'administration comme en matière de contributions directes.</a:t>
            </a:r>
            <a:r>
              <a:rPr lang="fr-FR" sz="1150" spc="20" baseline="30000">
                <a:solidFill>
                  <a:srgbClr val="000000"/>
                </a:solidFill>
                <a:latin typeface="Arial" panose="02020603050405020304" pitchFamily="2"/>
              </a:rPr>
              <a:t>,</a:t>
            </a:r>
            <a:r>
              <a:rPr lang="fr-FR" sz="1150" spc="20">
                <a:solidFill>
                  <a:srgbClr val="000000"/>
                </a:solidFill>
                <a:latin typeface="Arial" panose="02020603050405020304" pitchFamily="2"/>
              </a:rPr>
              <a:t> Il se devra d'entretenir l'ouvrage implanté sur les dépendances domaniales, à charge pour lui de solliciter l'autorisation d'intervenir pour procéder à cet entretien, du signataire du présent arrêté. Les droits des tiers sont et demeurent expressément réservés. </a:t>
            </a:r>
          </a:p>
          <a:p>
            <a:pPr marL="0" marR="0" indent="0" algn="l">
              <a:lnSpc>
                <a:spcPts val="1400"/>
              </a:lnSpc>
              <a:spcBef>
                <a:spcPts val="1445"/>
              </a:spcBef>
              <a:spcAft>
                <a:spcPts val="0"/>
              </a:spcAft>
            </a:pPr>
            <a:r>
              <a:rPr lang="fr-FR" sz="1150" b="1" u="sng" spc="20">
                <a:solidFill>
                  <a:srgbClr val="000000"/>
                </a:solidFill>
                <a:latin typeface="Arial" panose="02020603050405020304" pitchFamily="2"/>
              </a:rPr>
              <a:t>Article 4 :</a:t>
            </a:r>
            <a:r>
              <a:rPr lang="fr-FR" sz="1150" b="1" spc="20">
                <a:solidFill>
                  <a:srgbClr val="000000"/>
                </a:solidFill>
                <a:latin typeface="Arial" panose="02020603050405020304" pitchFamily="2"/>
              </a:rPr>
              <a:t> Validité et renouvellement de l'arrêté remise en état des lieux </a:t>
            </a:r>
          </a:p>
          <a:p>
            <a:pPr marL="0" marR="137160" indent="0" algn="just">
              <a:lnSpc>
                <a:spcPts val="1400"/>
              </a:lnSpc>
              <a:spcBef>
                <a:spcPts val="0"/>
              </a:spcBef>
              <a:spcAft>
                <a:spcPts val="0"/>
              </a:spcAft>
            </a:pPr>
            <a:r>
              <a:rPr lang="fr-FR" sz="1150" spc="0">
                <a:solidFill>
                  <a:srgbClr val="000000"/>
                </a:solidFill>
                <a:latin typeface="Arial" panose="02020603050405020304" pitchFamily="2"/>
              </a:rPr>
              <a:t>La présente autorisation est délivrée à titre précaire et révocable, et ne confère aucun droit réel à son titulaire : elle peut être retirée à tout moment pour des raisons de gestion de voirie sans qu'il puisse résulter, pour ce dernier, de droit à indemnité. </a:t>
            </a:r>
          </a:p>
          <a:p>
            <a:pPr marL="0" marR="137160" indent="0" algn="just">
              <a:lnSpc>
                <a:spcPts val="1400"/>
              </a:lnSpc>
              <a:spcBef>
                <a:spcPts val="605"/>
              </a:spcBef>
              <a:spcAft>
                <a:spcPts val="0"/>
              </a:spcAft>
            </a:pPr>
            <a:r>
              <a:rPr lang="fr-FR" sz="1150" spc="20">
                <a:solidFill>
                  <a:srgbClr val="000000"/>
                </a:solidFill>
                <a:latin typeface="Arial" panose="02020603050405020304" pitchFamily="2"/>
              </a:rPr>
              <a:t>Elle est consentie, en ce qui concerne l'occupation de la dépendance domaniale pour une durée de 5 ans à compter de la date donnée pour le commencement de son exécution. </a:t>
            </a:r>
          </a:p>
          <a:p>
            <a:pPr marL="0" marR="137160" indent="0" algn="just">
              <a:lnSpc>
                <a:spcPts val="1400"/>
              </a:lnSpc>
              <a:spcBef>
                <a:spcPts val="705"/>
              </a:spcBef>
              <a:spcAft>
                <a:spcPts val="0"/>
              </a:spcAft>
            </a:pPr>
            <a:r>
              <a:rPr lang="fr-FR" sz="1150" spc="20">
                <a:solidFill>
                  <a:srgbClr val="000000"/>
                </a:solidFill>
                <a:latin typeface="Arial" panose="02020603050405020304" pitchFamily="2"/>
              </a:rPr>
              <a:t>En cas de révocation de l'autorisation ou au terme de sa validité en cas de non-renouvellement, son bénéficiaire sera tenu, si les circonstances l'exigent, de remettre les lieux dans leur état primitif dans le délai d'un mois à compter de la révocation ou du terme de l'autorisation. Passé ce délai, en cas d'inexécution, procès-verbal sera dressé à son encontre, et la remise en état des lieux sera exécutée d'office aux frais du bénéficiaire de la présente autorisation. </a:t>
            </a:r>
          </a:p>
          <a:p>
            <a:pPr marL="0" marR="137160" indent="0" algn="just">
              <a:lnSpc>
                <a:spcPts val="1400"/>
              </a:lnSpc>
              <a:spcBef>
                <a:spcPts val="650"/>
              </a:spcBef>
              <a:spcAft>
                <a:spcPts val="0"/>
              </a:spcAft>
            </a:pPr>
            <a:r>
              <a:rPr lang="fr-FR" sz="1150" spc="15">
                <a:solidFill>
                  <a:srgbClr val="000000"/>
                </a:solidFill>
                <a:latin typeface="Arial" panose="02020603050405020304" pitchFamily="2"/>
              </a:rPr>
              <a:t>Le gestionnaire de voirie se réserve le droit de demander le déplacement des ouvrages autorisés aux frais de l'occupant, dès lors que des travaux de voirie s'avéreront nécessaires. </a:t>
            </a:r>
          </a:p>
          <a:p>
            <a:pPr marL="0" marR="0" indent="0" algn="l">
              <a:lnSpc>
                <a:spcPts val="1400"/>
              </a:lnSpc>
              <a:spcBef>
                <a:spcPts val="1430"/>
              </a:spcBef>
              <a:spcAft>
                <a:spcPts val="0"/>
              </a:spcAft>
            </a:pPr>
            <a:r>
              <a:rPr lang="fr-FR" sz="1150" b="1" u="sng" spc="15">
                <a:solidFill>
                  <a:srgbClr val="000000"/>
                </a:solidFill>
                <a:latin typeface="Arial" panose="02020603050405020304" pitchFamily="2"/>
              </a:rPr>
              <a:t>Article 5 :</a:t>
            </a:r>
            <a:r>
              <a:rPr lang="fr-FR" sz="1150" b="1" spc="15">
                <a:solidFill>
                  <a:srgbClr val="000000"/>
                </a:solidFill>
                <a:latin typeface="Arial" panose="02020603050405020304" pitchFamily="2"/>
              </a:rPr>
              <a:t> Publication et affichage </a:t>
            </a:r>
          </a:p>
          <a:p>
            <a:pPr marL="0" marR="0" indent="0" algn="l">
              <a:lnSpc>
                <a:spcPts val="1400"/>
              </a:lnSpc>
              <a:spcBef>
                <a:spcPts val="0"/>
              </a:spcBef>
              <a:spcAft>
                <a:spcPts val="0"/>
              </a:spcAft>
            </a:pPr>
            <a:r>
              <a:rPr lang="fr-FR" sz="1150" spc="35">
                <a:solidFill>
                  <a:srgbClr val="000000"/>
                </a:solidFill>
                <a:latin typeface="Arial" panose="02020603050405020304" pitchFamily="2"/>
              </a:rPr>
              <a:t>Le présent arrêté sera publié conformément à la réglementation en vigueur sur le site </a:t>
            </a:r>
          </a:p>
          <a:p>
            <a:pPr marL="0" marR="0" indent="0" algn="l">
              <a:lnSpc>
                <a:spcPts val="1400"/>
              </a:lnSpc>
              <a:spcBef>
                <a:spcPts val="5"/>
              </a:spcBef>
              <a:spcAft>
                <a:spcPts val="0"/>
              </a:spcAft>
            </a:pPr>
            <a:r>
              <a:rPr lang="fr-FR" sz="1150" spc="15">
                <a:solidFill>
                  <a:srgbClr val="000000"/>
                </a:solidFill>
                <a:latin typeface="Arial" panose="02020603050405020304" pitchFamily="2"/>
              </a:rPr>
              <a:t>de la commune de Bellignat. </a:t>
            </a:r>
          </a:p>
          <a:p>
            <a:pPr marL="0" marR="0" indent="0" algn="l">
              <a:lnSpc>
                <a:spcPts val="1400"/>
              </a:lnSpc>
              <a:spcBef>
                <a:spcPts val="1415"/>
              </a:spcBef>
              <a:spcAft>
                <a:spcPts val="0"/>
              </a:spcAft>
            </a:pPr>
            <a:r>
              <a:rPr lang="fr-FR" sz="1150" b="1" u="sng" spc="15">
                <a:solidFill>
                  <a:srgbClr val="000000"/>
                </a:solidFill>
                <a:latin typeface="Arial" panose="02020603050405020304" pitchFamily="2"/>
              </a:rPr>
              <a:t>Article 6 :</a:t>
            </a:r>
            <a:r>
              <a:rPr lang="fr-FR" sz="1150" b="1" spc="15">
                <a:solidFill>
                  <a:srgbClr val="000000"/>
                </a:solidFill>
                <a:latin typeface="Arial" panose="02020603050405020304" pitchFamily="2"/>
              </a:rPr>
              <a:t> Recours </a:t>
            </a:r>
          </a:p>
          <a:p>
            <a:pPr marL="0" marR="137160" indent="0" algn="just">
              <a:lnSpc>
                <a:spcPts val="1400"/>
              </a:lnSpc>
              <a:spcBef>
                <a:spcPts val="215"/>
              </a:spcBef>
              <a:spcAft>
                <a:spcPts val="0"/>
              </a:spcAft>
            </a:pPr>
            <a:r>
              <a:rPr lang="fr-FR" sz="1150" spc="0">
                <a:solidFill>
                  <a:srgbClr val="000000"/>
                </a:solidFill>
                <a:latin typeface="Arial" panose="02020603050405020304" pitchFamily="2"/>
              </a:rPr>
              <a:t>La présente décision pourra faire l'objet d'un recours devant le Tribunal Administratif compétent dans les 2 mois à compter de sa notification. </a:t>
            </a:r>
          </a:p>
          <a:p>
            <a:pPr marL="0" marR="137160" indent="0" algn="just">
              <a:lnSpc>
                <a:spcPts val="1400"/>
              </a:lnSpc>
              <a:spcBef>
                <a:spcPts val="10"/>
              </a:spcBef>
              <a:spcAft>
                <a:spcPts val="0"/>
              </a:spcAft>
            </a:pPr>
            <a:r>
              <a:rPr lang="fr-FR" sz="1150" spc="15">
                <a:solidFill>
                  <a:srgbClr val="000000"/>
                </a:solidFill>
                <a:latin typeface="Arial" panose="02020603050405020304" pitchFamily="2"/>
              </a:rPr>
              <a:t>Conformément aux dispositions de la loi 78/17 du 06/01/1978 relative à l'informatique, aux fichiers et aux libertés, le bénéficiaire est informé qu'il dispose d'un droit d'accès et de rectification qu'il peut exercer, pour les informations le concernant, auprès de la subdivisons départementale de l'équipement ci-dessus désignée ou de la Mairie de Bellignat. </a:t>
            </a:r>
          </a:p>
          <a:p>
            <a:pPr marL="3246120" marR="0" indent="0" algn="l">
              <a:lnSpc>
                <a:spcPts val="1400"/>
              </a:lnSpc>
              <a:spcBef>
                <a:spcPts val="6685"/>
              </a:spcBef>
              <a:spcAft>
                <a:spcPts val="1600"/>
              </a:spcAft>
            </a:pPr>
            <a:r>
              <a:rPr lang="fr-FR" sz="1150" spc="15">
                <a:solidFill>
                  <a:srgbClr val="000000"/>
                </a:solidFill>
                <a:latin typeface="Arial" panose="02020603050405020304" pitchFamily="2"/>
              </a:rPr>
              <a:t>Fait à Bellignat, le 3 août 2022 </a:t>
            </a:r>
          </a:p>
        </p:txBody>
      </p:sp>
      <p:sp>
        <p:nvSpPr>
          <p:cNvPr id="14" name="Espace réservé du texte 13"/>
          <p:cNvSpPr>
            <a:spLocks noGrp="1"/>
          </p:cNvSpPr>
          <p:nvPr>
            <p:ph type="body" idx="10"/>
          </p:nvPr>
        </p:nvSpPr>
        <p:spPr>
          <a:xfrm>
            <a:off x="4136390" y="8156575"/>
            <a:ext cx="2273300" cy="149225"/>
          </a:xfrm>
          <a:prstGeom prst="rect">
            <a:avLst/>
          </a:prstGeom>
          <a:solidFill>
            <a:srgbClr val="FFFFFF"/>
          </a:solidFill>
          <a:ln w="0" cmpd="sng">
            <a:noFill/>
            <a:prstDash val="solid"/>
          </a:ln>
        </p:spPr>
        <p:txBody>
          <a:bodyPr vert="horz" lIns="0" tIns="0" rIns="0" bIns="0" anchor="t"/>
          <a:lstStyle/>
          <a:p>
            <a:pPr marL="0" marR="0" indent="0" algn="l">
              <a:lnSpc>
                <a:spcPts val="1100"/>
              </a:lnSpc>
              <a:spcAft>
                <a:spcPts val="0"/>
              </a:spcAft>
              <a:tabLst>
                <a:tab pos="2286000" algn="r"/>
              </a:tabLst>
            </a:pPr>
            <a:r>
              <a:rPr lang="fr-FR" sz="1150" spc="0">
                <a:solidFill>
                  <a:srgbClr val="000000"/>
                </a:solidFill>
                <a:latin typeface="Arial" panose="02020603050405020304" pitchFamily="2"/>
              </a:rPr>
              <a:t>Mme Le M Véronique RAVET </a:t>
            </a:r>
          </a:p>
        </p:txBody>
      </p:sp>
      <p:sp>
        <p:nvSpPr>
          <p:cNvPr id="15" name="Espace réservé du texte 14"/>
          <p:cNvSpPr>
            <a:spLocks noGrp="1"/>
          </p:cNvSpPr>
          <p:nvPr>
            <p:ph type="body" idx="10"/>
          </p:nvPr>
        </p:nvSpPr>
        <p:spPr>
          <a:xfrm>
            <a:off x="5403850" y="8305800"/>
            <a:ext cx="387350" cy="149225"/>
          </a:xfrm>
          <a:prstGeom prst="rect">
            <a:avLst/>
          </a:prstGeom>
          <a:solidFill>
            <a:srgbClr val="FFFFFF"/>
          </a:solidFill>
          <a:ln w="0" cmpd="sng">
            <a:noFill/>
            <a:prstDash val="solid"/>
          </a:ln>
        </p:spPr>
        <p:txBody>
          <a:bodyPr vert="horz" lIns="0" tIns="0" rIns="0" bIns="0" anchor="t"/>
          <a:lstStyle/>
          <a:p>
            <a:pPr marL="0" marR="0" indent="0" algn="l">
              <a:lnSpc>
                <a:spcPts val="800"/>
              </a:lnSpc>
              <a:spcAft>
                <a:spcPts val="0"/>
              </a:spcAft>
            </a:pPr>
            <a:r>
              <a:rPr lang="fr-FR" sz="1150" spc="-35">
                <a:solidFill>
                  <a:srgbClr val="5B85D1"/>
                </a:solidFill>
                <a:latin typeface="Arial" panose="02020603050405020304" pitchFamily="2"/>
              </a:rPr>
              <a:t>oE </a:t>
            </a:r>
            <a:r>
              <a:rPr lang="fr-FR" sz="1000" i="1" spc="-35">
                <a:solidFill>
                  <a:srgbClr val="5B85D1"/>
                </a:solidFill>
                <a:latin typeface="Arial" panose="02020603050405020304" pitchFamily="2"/>
              </a:rPr>
              <a:t>B </a:t>
            </a:r>
          </a:p>
          <a:p>
            <a:pPr marL="0" marR="0" indent="0" algn="r">
              <a:lnSpc>
                <a:spcPts val="500"/>
              </a:lnSpc>
              <a:spcBef>
                <a:spcPts val="0"/>
              </a:spcBef>
              <a:spcAft>
                <a:spcPts val="0"/>
              </a:spcAft>
            </a:pPr>
            <a:r>
              <a:rPr lang="fr-FR" sz="1300" i="1" spc="-40">
                <a:solidFill>
                  <a:srgbClr val="5B85D1"/>
                </a:solidFill>
                <a:latin typeface="Times New Roman" panose="02020603050405020304" pitchFamily="1"/>
              </a:rPr>
              <a:t>lé </a:t>
            </a:r>
          </a:p>
        </p:txBody>
      </p:sp>
      <p:sp>
        <p:nvSpPr>
          <p:cNvPr id="16" name="Espace réservé du texte 15"/>
          <p:cNvSpPr>
            <a:spLocks noGrp="1"/>
          </p:cNvSpPr>
          <p:nvPr>
            <p:ph type="body" idx="10"/>
          </p:nvPr>
        </p:nvSpPr>
        <p:spPr>
          <a:xfrm>
            <a:off x="6544310" y="10031095"/>
            <a:ext cx="249555" cy="121920"/>
          </a:xfrm>
          <a:prstGeom prst="rect">
            <a:avLst/>
          </a:prstGeom>
          <a:solidFill>
            <a:srgbClr val="FFFFFF"/>
          </a:solidFill>
          <a:ln w="0" cmpd="sng">
            <a:noFill/>
            <a:prstDash val="solid"/>
          </a:ln>
        </p:spPr>
        <p:txBody>
          <a:bodyPr vert="horz" lIns="0" tIns="0" rIns="0" bIns="0" anchor="t"/>
          <a:lstStyle/>
          <a:p>
            <a:pPr marL="0" marR="0" indent="0" algn="l">
              <a:lnSpc>
                <a:spcPts val="900"/>
              </a:lnSpc>
              <a:spcAft>
                <a:spcPts val="0"/>
              </a:spcAft>
            </a:pPr>
            <a:r>
              <a:rPr lang="fr-FR" sz="1150" spc="-40">
                <a:solidFill>
                  <a:srgbClr val="000000"/>
                </a:solidFill>
                <a:latin typeface="Arial" panose="02020603050405020304" pitchFamily="2"/>
              </a:rPr>
              <a:t>2/2 </a:t>
            </a:r>
          </a:p>
        </p:txBody>
      </p:sp>
      <p:sp>
        <p:nvSpPr>
          <p:cNvPr id="17" name="Espace réservé du texte 16"/>
          <p:cNvSpPr>
            <a:spLocks noGrp="1"/>
          </p:cNvSpPr>
          <p:nvPr>
            <p:ph type="body" idx="10"/>
          </p:nvPr>
        </p:nvSpPr>
        <p:spPr>
          <a:xfrm>
            <a:off x="987425" y="8156575"/>
            <a:ext cx="1828800" cy="2003425"/>
          </a:xfrm>
          <a:prstGeom prst="rect">
            <a:avLst/>
          </a:prstGeom>
          <a:noFill/>
          <a:ln w="0" cmpd="sng">
            <a:noFill/>
            <a:prstDash val="solid"/>
          </a:ln>
        </p:spPr>
        <p:txBody>
          <a:bodyPr vert="horz" lIns="0" tIns="681990" rIns="0" bIns="0" anchor="t"/>
          <a:lstStyle/>
          <a:p>
            <a:pPr marL="0" marR="0" indent="0" algn="l">
              <a:lnSpc>
                <a:spcPts val="1400"/>
              </a:lnSpc>
              <a:spcAft>
                <a:spcPts val="9020"/>
              </a:spcAft>
            </a:pPr>
            <a:r>
              <a:rPr lang="fr-FR" sz="1150" spc="-35">
                <a:solidFill>
                  <a:srgbClr val="000000"/>
                </a:solidFill>
                <a:latin typeface="Arial" panose="02020603050405020304" pitchFamily="2"/>
              </a:rPr>
              <a:t>Pour Ampliation et Affichage,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4" name="Espace réservé du texte 3"/>
          <p:cNvSpPr>
            <a:spLocks noGrp="1"/>
          </p:cNvSpPr>
          <p:nvPr>
            <p:ph type="body" idx="10"/>
          </p:nvPr>
        </p:nvSpPr>
        <p:spPr>
          <a:xfrm>
            <a:off x="603250" y="495300"/>
            <a:ext cx="6400800" cy="342900"/>
          </a:xfrm>
          <a:prstGeom prst="rect">
            <a:avLst/>
          </a:prstGeom>
          <a:noFill/>
          <a:ln w="0" cmpd="sng">
            <a:noFill/>
            <a:prstDash val="solid"/>
          </a:ln>
        </p:spPr>
        <p:txBody>
          <a:bodyPr vert="horz" lIns="0" tIns="12065" rIns="0" bIns="0" anchor="t"/>
          <a:lstStyle/>
          <a:p>
            <a:pPr marL="3566160" marR="0" indent="0" algn="l">
              <a:lnSpc>
                <a:spcPts val="1200"/>
              </a:lnSpc>
              <a:spcAft>
                <a:spcPts val="1330"/>
              </a:spcAft>
            </a:pPr>
            <a:r>
              <a:rPr lang="fr-FR" sz="950" spc="35" dirty="0">
                <a:solidFill>
                  <a:srgbClr val="000000"/>
                </a:solidFill>
                <a:latin typeface="Times New Roman" panose="02020603050405020304" pitchFamily="1"/>
              </a:rPr>
              <a:t>Extrait du Registre des Arrêtés du Maire </a:t>
            </a:r>
          </a:p>
        </p:txBody>
      </p:sp>
      <p:sp>
        <p:nvSpPr>
          <p:cNvPr id="5" name="Espace réservé du texte 4"/>
          <p:cNvSpPr>
            <a:spLocks noGrp="1"/>
          </p:cNvSpPr>
          <p:nvPr>
            <p:ph type="body" idx="10"/>
          </p:nvPr>
        </p:nvSpPr>
        <p:spPr>
          <a:xfrm>
            <a:off x="603250" y="838200"/>
            <a:ext cx="6400800" cy="214630"/>
          </a:xfrm>
          <a:prstGeom prst="rect">
            <a:avLst/>
          </a:prstGeom>
          <a:noFill/>
          <a:ln w="0" cmpd="sng">
            <a:noFill/>
            <a:prstDash val="solid"/>
          </a:ln>
        </p:spPr>
        <p:txBody>
          <a:bodyPr vert="horz" lIns="0" tIns="78105" rIns="0" bIns="0" anchor="t"/>
          <a:lstStyle/>
          <a:p>
            <a:pPr marL="0" marR="0" indent="0" algn="l">
              <a:lnSpc>
                <a:spcPts val="1000"/>
              </a:lnSpc>
              <a:spcAft>
                <a:spcPts val="35"/>
              </a:spcAft>
            </a:pPr>
            <a:r>
              <a:rPr lang="fr-FR" sz="800" i="1" spc="105">
                <a:solidFill>
                  <a:srgbClr val="000000"/>
                </a:solidFill>
                <a:latin typeface="Times New Roman" panose="02020603050405020304" pitchFamily="1"/>
              </a:rPr>
              <a:t>Liberté • Égalité • Fraternité </a:t>
            </a:r>
          </a:p>
        </p:txBody>
      </p:sp>
      <p:sp>
        <p:nvSpPr>
          <p:cNvPr id="6" name="Espace réservé du texte 5"/>
          <p:cNvSpPr>
            <a:spLocks noGrp="1"/>
          </p:cNvSpPr>
          <p:nvPr>
            <p:ph type="body" idx="10"/>
          </p:nvPr>
        </p:nvSpPr>
        <p:spPr>
          <a:xfrm>
            <a:off x="603250" y="1052830"/>
            <a:ext cx="6400800" cy="9132570"/>
          </a:xfrm>
          <a:prstGeom prst="rect">
            <a:avLst/>
          </a:prstGeom>
          <a:noFill/>
          <a:ln w="0" cmpd="sng">
            <a:noFill/>
            <a:prstDash val="solid"/>
          </a:ln>
        </p:spPr>
        <p:txBody>
          <a:bodyPr vert="horz" lIns="0" tIns="40640" rIns="0" bIns="0" anchor="t"/>
          <a:lstStyle/>
          <a:p>
            <a:pPr marL="0" marR="0" indent="0" algn="l">
              <a:lnSpc>
                <a:spcPts val="1000"/>
              </a:lnSpc>
              <a:spcAft>
                <a:spcPts val="0"/>
              </a:spcAft>
            </a:pPr>
            <a:r>
              <a:rPr lang="fr-FR" sz="950" spc="55" dirty="0">
                <a:solidFill>
                  <a:srgbClr val="000000"/>
                </a:solidFill>
                <a:latin typeface="Times New Roman" panose="02020603050405020304" pitchFamily="1"/>
              </a:rPr>
              <a:t>RÉPUBLIQUE FRANÇAISE </a:t>
            </a:r>
          </a:p>
          <a:p>
            <a:pPr marL="2103120" marR="0" indent="0" algn="l">
              <a:lnSpc>
                <a:spcPts val="1000"/>
              </a:lnSpc>
              <a:spcBef>
                <a:spcPts val="1245"/>
              </a:spcBef>
              <a:spcAft>
                <a:spcPts val="0"/>
              </a:spcAft>
            </a:pPr>
            <a:r>
              <a:rPr lang="fr-FR" sz="850" b="1" spc="0" dirty="0">
                <a:solidFill>
                  <a:srgbClr val="000000"/>
                </a:solidFill>
                <a:latin typeface="Arial" panose="02020603050405020304" pitchFamily="2"/>
              </a:rPr>
              <a:t>DEPARTEMENT DE L'AIN </a:t>
            </a:r>
            <a:br>
              <a:rPr dirty="0"/>
            </a:br>
            <a:r>
              <a:rPr lang="fr-FR" sz="850" b="1" spc="0" dirty="0">
                <a:solidFill>
                  <a:srgbClr val="000000"/>
                </a:solidFill>
                <a:latin typeface="Arial" panose="02020603050405020304" pitchFamily="2"/>
              </a:rPr>
              <a:t>COMMUNE DE BELLIGNAT </a:t>
            </a:r>
          </a:p>
          <a:p>
            <a:pPr marL="502920" marR="0" indent="0" algn="l">
              <a:lnSpc>
                <a:spcPts val="1400"/>
              </a:lnSpc>
              <a:spcBef>
                <a:spcPts val="2775"/>
              </a:spcBef>
              <a:spcAft>
                <a:spcPts val="0"/>
              </a:spcAft>
            </a:pPr>
            <a:r>
              <a:rPr lang="fr-FR" sz="1150" u="sng" spc="30" dirty="0">
                <a:solidFill>
                  <a:srgbClr val="000000"/>
                </a:solidFill>
                <a:latin typeface="Arial" panose="02020603050405020304" pitchFamily="2"/>
              </a:rPr>
              <a:t>OBJET</a:t>
            </a:r>
            <a:r>
              <a:rPr lang="fr-FR" sz="1150" spc="30" dirty="0">
                <a:solidFill>
                  <a:srgbClr val="000000"/>
                </a:solidFill>
                <a:latin typeface="Arial" panose="02020603050405020304" pitchFamily="2"/>
              </a:rPr>
              <a:t> : ARRETE PERMANENT DE CIRCULATION — PERMISSION DE VOIRIE </a:t>
            </a:r>
          </a:p>
          <a:p>
            <a:pPr marL="2926080" marR="0" indent="0" algn="l">
              <a:lnSpc>
                <a:spcPts val="1400"/>
              </a:lnSpc>
              <a:spcBef>
                <a:spcPts val="0"/>
              </a:spcBef>
              <a:spcAft>
                <a:spcPts val="0"/>
              </a:spcAft>
            </a:pPr>
            <a:r>
              <a:rPr lang="fr-FR" sz="1150" spc="0" dirty="0">
                <a:solidFill>
                  <a:srgbClr val="000000"/>
                </a:solidFill>
                <a:latin typeface="Arial" panose="02020603050405020304" pitchFamily="2"/>
              </a:rPr>
              <a:t>ANNEE 2022 </a:t>
            </a:r>
          </a:p>
          <a:p>
            <a:pPr marL="228600" marR="182880" indent="0" algn="just">
              <a:lnSpc>
                <a:spcPts val="1400"/>
              </a:lnSpc>
              <a:spcBef>
                <a:spcPts val="1415"/>
              </a:spcBef>
              <a:spcAft>
                <a:spcPts val="0"/>
              </a:spcAft>
            </a:pPr>
            <a:r>
              <a:rPr lang="fr-FR" sz="1150" b="1" spc="0" dirty="0">
                <a:solidFill>
                  <a:srgbClr val="000000"/>
                </a:solidFill>
                <a:latin typeface="Arial" panose="02020603050405020304" pitchFamily="2"/>
              </a:rPr>
              <a:t>VU </a:t>
            </a:r>
            <a:r>
              <a:rPr lang="fr-FR" sz="1150" spc="0" dirty="0">
                <a:solidFill>
                  <a:srgbClr val="000000"/>
                </a:solidFill>
                <a:latin typeface="Arial" panose="02020603050405020304" pitchFamily="2"/>
              </a:rPr>
              <a:t>la demande en date du 25 juillet 2022 par laquelle l'entreprise SOBECA pour le compte d'Enedis, demeurant à ZA Saint-Pierre, 01240 LENT demande </a:t>
            </a:r>
            <a:r>
              <a:rPr lang="fr-FR" sz="1150" b="1" spc="0" dirty="0">
                <a:solidFill>
                  <a:srgbClr val="000000"/>
                </a:solidFill>
                <a:latin typeface="Arial" panose="02020603050405020304" pitchFamily="2"/>
              </a:rPr>
              <a:t>l'autorisation pour la réalisation de travaux sur le domaine public : </a:t>
            </a:r>
            <a:r>
              <a:rPr lang="fr-FR" sz="1150" spc="0" dirty="0">
                <a:solidFill>
                  <a:srgbClr val="000000"/>
                </a:solidFill>
                <a:latin typeface="Arial" panose="02020603050405020304" pitchFamily="2"/>
              </a:rPr>
              <a:t>à BELLIGNAT (01100) pour des interventions de courtes durée électrique pour Enedis, Voie en agglomération. </a:t>
            </a:r>
          </a:p>
          <a:p>
            <a:pPr marL="228600" marR="0" indent="0" algn="l">
              <a:lnSpc>
                <a:spcPts val="1400"/>
              </a:lnSpc>
              <a:spcBef>
                <a:spcPts val="1295"/>
              </a:spcBef>
              <a:spcAft>
                <a:spcPts val="0"/>
              </a:spcAft>
            </a:pPr>
            <a:r>
              <a:rPr lang="fr-FR" sz="1150" b="1" spc="20" dirty="0">
                <a:solidFill>
                  <a:srgbClr val="000000"/>
                </a:solidFill>
                <a:latin typeface="Arial" panose="02020603050405020304" pitchFamily="2"/>
              </a:rPr>
              <a:t>VU </a:t>
            </a:r>
            <a:r>
              <a:rPr lang="fr-FR" sz="1150" spc="20" dirty="0">
                <a:solidFill>
                  <a:srgbClr val="000000"/>
                </a:solidFill>
                <a:latin typeface="Arial" panose="02020603050405020304" pitchFamily="2"/>
              </a:rPr>
              <a:t>la loi n° 82-213 du 2 mars 1982 modifiée relative aux droits et libertés des </a:t>
            </a:r>
          </a:p>
          <a:p>
            <a:pPr marL="228600" marR="0" indent="0" algn="l">
              <a:lnSpc>
                <a:spcPts val="1400"/>
              </a:lnSpc>
              <a:spcBef>
                <a:spcPts val="0"/>
              </a:spcBef>
              <a:spcAft>
                <a:spcPts val="0"/>
              </a:spcAft>
            </a:pPr>
            <a:r>
              <a:rPr lang="fr-FR" sz="1150" spc="10" dirty="0">
                <a:solidFill>
                  <a:srgbClr val="000000"/>
                </a:solidFill>
                <a:latin typeface="Arial" panose="02020603050405020304" pitchFamily="2"/>
              </a:rPr>
              <a:t>collectivités locales ; </a:t>
            </a:r>
          </a:p>
          <a:p>
            <a:pPr marL="228600" marR="0" indent="0" algn="l">
              <a:lnSpc>
                <a:spcPts val="1400"/>
              </a:lnSpc>
              <a:spcBef>
                <a:spcPts val="40"/>
              </a:spcBef>
              <a:spcAft>
                <a:spcPts val="0"/>
              </a:spcAft>
            </a:pPr>
            <a:r>
              <a:rPr lang="fr-FR" sz="1150" b="1" spc="55" dirty="0">
                <a:solidFill>
                  <a:srgbClr val="000000"/>
                </a:solidFill>
                <a:latin typeface="Arial" panose="02020603050405020304" pitchFamily="2"/>
              </a:rPr>
              <a:t>VU </a:t>
            </a:r>
            <a:r>
              <a:rPr lang="fr-FR" sz="1150" spc="55" dirty="0">
                <a:solidFill>
                  <a:srgbClr val="000000"/>
                </a:solidFill>
                <a:latin typeface="Arial" panose="02020603050405020304" pitchFamily="2"/>
              </a:rPr>
              <a:t>la loi n°83-8 du 7 janvier 1983 modifiée relative à la répartition des compétences </a:t>
            </a:r>
          </a:p>
          <a:p>
            <a:pPr marL="502920" marR="0" indent="0" algn="l">
              <a:lnSpc>
                <a:spcPts val="1400"/>
              </a:lnSpc>
              <a:spcBef>
                <a:spcPts val="0"/>
              </a:spcBef>
              <a:spcAft>
                <a:spcPts val="0"/>
              </a:spcAft>
            </a:pPr>
            <a:r>
              <a:rPr lang="fr-FR" sz="1150" spc="20" dirty="0">
                <a:solidFill>
                  <a:srgbClr val="000000"/>
                </a:solidFill>
                <a:latin typeface="Arial" panose="02020603050405020304" pitchFamily="2"/>
              </a:rPr>
              <a:t>entre les communes, les départements, les régions et l'état, </a:t>
            </a:r>
          </a:p>
          <a:p>
            <a:pPr marL="228600" marR="0" indent="0" algn="l">
              <a:lnSpc>
                <a:spcPts val="1400"/>
              </a:lnSpc>
              <a:spcBef>
                <a:spcPts val="25"/>
              </a:spcBef>
              <a:spcAft>
                <a:spcPts val="0"/>
              </a:spcAft>
            </a:pPr>
            <a:r>
              <a:rPr lang="fr-FR" sz="1150" spc="20" dirty="0">
                <a:solidFill>
                  <a:srgbClr val="000000"/>
                </a:solidFill>
                <a:latin typeface="Arial" panose="02020603050405020304" pitchFamily="2"/>
              </a:rPr>
              <a:t>VU le Code Général des Collectivités Territoriales et notamment les articles L1111-1 à </a:t>
            </a:r>
          </a:p>
          <a:p>
            <a:pPr marL="228600" marR="0" indent="0" algn="l">
              <a:lnSpc>
                <a:spcPts val="1400"/>
              </a:lnSpc>
              <a:spcBef>
                <a:spcPts val="0"/>
              </a:spcBef>
              <a:spcAft>
                <a:spcPts val="0"/>
              </a:spcAft>
            </a:pPr>
            <a:r>
              <a:rPr lang="fr-FR" sz="1150" spc="0" dirty="0">
                <a:solidFill>
                  <a:srgbClr val="000000"/>
                </a:solidFill>
                <a:latin typeface="Arial" panose="02020603050405020304" pitchFamily="2"/>
              </a:rPr>
              <a:t>L1111-6 ; </a:t>
            </a:r>
          </a:p>
          <a:p>
            <a:pPr marL="228600" marR="0" indent="0" algn="l">
              <a:lnSpc>
                <a:spcPts val="1400"/>
              </a:lnSpc>
              <a:spcBef>
                <a:spcPts val="30"/>
              </a:spcBef>
              <a:spcAft>
                <a:spcPts val="0"/>
              </a:spcAft>
            </a:pPr>
            <a:r>
              <a:rPr lang="fr-FR" sz="1150" b="1" spc="35" dirty="0">
                <a:solidFill>
                  <a:srgbClr val="000000"/>
                </a:solidFill>
                <a:latin typeface="Arial" panose="02020603050405020304" pitchFamily="2"/>
              </a:rPr>
              <a:t>VU </a:t>
            </a:r>
            <a:r>
              <a:rPr lang="fr-FR" sz="1150" spc="35" dirty="0">
                <a:solidFill>
                  <a:srgbClr val="000000"/>
                </a:solidFill>
                <a:latin typeface="Arial" panose="02020603050405020304" pitchFamily="2"/>
              </a:rPr>
              <a:t>le Code Général des Propriétés des Personnes Publiques et notamment les </a:t>
            </a:r>
          </a:p>
          <a:p>
            <a:pPr marL="502920" marR="0" indent="0" algn="l">
              <a:lnSpc>
                <a:spcPts val="1400"/>
              </a:lnSpc>
              <a:spcBef>
                <a:spcPts val="0"/>
              </a:spcBef>
              <a:spcAft>
                <a:spcPts val="0"/>
              </a:spcAft>
            </a:pPr>
            <a:r>
              <a:rPr lang="fr-FR" sz="1150" spc="25" dirty="0">
                <a:solidFill>
                  <a:srgbClr val="000000"/>
                </a:solidFill>
                <a:latin typeface="Arial" panose="02020603050405020304" pitchFamily="2"/>
              </a:rPr>
              <a:t>articles L2122-1 à L2122-4 et L3111.1; </a:t>
            </a:r>
          </a:p>
          <a:p>
            <a:pPr marL="228600" marR="0" indent="0" algn="l">
              <a:lnSpc>
                <a:spcPts val="1400"/>
              </a:lnSpc>
              <a:spcBef>
                <a:spcPts val="25"/>
              </a:spcBef>
              <a:spcAft>
                <a:spcPts val="0"/>
              </a:spcAft>
            </a:pPr>
            <a:r>
              <a:rPr lang="fr-FR" sz="1150" b="1" spc="20" dirty="0">
                <a:solidFill>
                  <a:srgbClr val="000000"/>
                </a:solidFill>
                <a:latin typeface="Arial" panose="02020603050405020304" pitchFamily="2"/>
              </a:rPr>
              <a:t>VU </a:t>
            </a:r>
            <a:r>
              <a:rPr lang="fr-FR" sz="1150" spc="20" dirty="0">
                <a:solidFill>
                  <a:srgbClr val="000000"/>
                </a:solidFill>
                <a:latin typeface="Arial" panose="02020603050405020304" pitchFamily="2"/>
              </a:rPr>
              <a:t>le Code de l'Urbanisme notamment dans ses articles L421-1 et suivants ; </a:t>
            </a:r>
          </a:p>
          <a:p>
            <a:pPr marL="228600" marR="0" indent="0" algn="l">
              <a:lnSpc>
                <a:spcPts val="1400"/>
              </a:lnSpc>
              <a:spcBef>
                <a:spcPts val="5"/>
              </a:spcBef>
              <a:spcAft>
                <a:spcPts val="0"/>
              </a:spcAft>
            </a:pPr>
            <a:r>
              <a:rPr lang="fr-FR" sz="1150" b="1" spc="30" dirty="0">
                <a:solidFill>
                  <a:srgbClr val="000000"/>
                </a:solidFill>
                <a:latin typeface="Arial" panose="02020603050405020304" pitchFamily="2"/>
              </a:rPr>
              <a:t>VU </a:t>
            </a:r>
            <a:r>
              <a:rPr lang="fr-FR" sz="1150" spc="30" dirty="0">
                <a:solidFill>
                  <a:srgbClr val="000000"/>
                </a:solidFill>
                <a:latin typeface="Arial" panose="02020603050405020304" pitchFamily="2"/>
              </a:rPr>
              <a:t>le Code de la Voirie Routière et notamment les articles L115-1, L141-10, L141-11 et </a:t>
            </a:r>
          </a:p>
          <a:p>
            <a:pPr marL="228600" marR="0" indent="0" algn="l">
              <a:lnSpc>
                <a:spcPts val="1400"/>
              </a:lnSpc>
              <a:spcBef>
                <a:spcPts val="0"/>
              </a:spcBef>
              <a:spcAft>
                <a:spcPts val="0"/>
              </a:spcAft>
            </a:pPr>
            <a:r>
              <a:rPr lang="fr-FR" sz="1150" spc="0" dirty="0">
                <a:solidFill>
                  <a:srgbClr val="000000"/>
                </a:solidFill>
                <a:latin typeface="Arial" panose="02020603050405020304" pitchFamily="2"/>
              </a:rPr>
              <a:t>L141-12 </a:t>
            </a:r>
          </a:p>
          <a:p>
            <a:pPr marL="228600" marR="0" indent="0" algn="l">
              <a:lnSpc>
                <a:spcPts val="1400"/>
              </a:lnSpc>
              <a:spcBef>
                <a:spcPts val="30"/>
              </a:spcBef>
              <a:spcAft>
                <a:spcPts val="0"/>
              </a:spcAft>
            </a:pPr>
            <a:r>
              <a:rPr lang="fr-FR" sz="1150" spc="25" dirty="0">
                <a:solidFill>
                  <a:srgbClr val="000000"/>
                </a:solidFill>
                <a:latin typeface="Arial" panose="02020603050405020304" pitchFamily="2"/>
              </a:rPr>
              <a:t>VU le Code de la route et l'instruction interministérielle sur la signalisation routière (livre </a:t>
            </a:r>
          </a:p>
          <a:p>
            <a:pPr marL="0" marR="0" indent="0" algn="ctr">
              <a:lnSpc>
                <a:spcPts val="1400"/>
              </a:lnSpc>
              <a:spcBef>
                <a:spcPts val="0"/>
              </a:spcBef>
              <a:spcAft>
                <a:spcPts val="0"/>
              </a:spcAft>
            </a:pPr>
            <a:r>
              <a:rPr lang="fr-FR" sz="1150" spc="20" dirty="0">
                <a:solidFill>
                  <a:srgbClr val="000000"/>
                </a:solidFill>
                <a:latin typeface="Arial" panose="02020603050405020304" pitchFamily="2"/>
              </a:rPr>
              <a:t>I — </a:t>
            </a:r>
            <a:r>
              <a:rPr lang="fr-FR" sz="950" spc="20" dirty="0" err="1">
                <a:solidFill>
                  <a:srgbClr val="000000"/>
                </a:solidFill>
                <a:latin typeface="Times New Roman" panose="02020603050405020304" pitchFamily="1"/>
              </a:rPr>
              <a:t>e</a:t>
            </a:r>
            <a:r>
              <a:rPr lang="fr-FR" sz="950" spc="20" baseline="30000" dirty="0" err="1">
                <a:solidFill>
                  <a:srgbClr val="000000"/>
                </a:solidFill>
                <a:latin typeface="Times New Roman" panose="02020603050405020304" pitchFamily="1"/>
              </a:rPr>
              <a:t>nie</a:t>
            </a:r>
            <a:r>
              <a:rPr lang="fr-FR" sz="1150" spc="20" dirty="0">
                <a:solidFill>
                  <a:srgbClr val="000000"/>
                </a:solidFill>
                <a:latin typeface="Arial" panose="02020603050405020304" pitchFamily="2"/>
              </a:rPr>
              <a:t> partie - signalisation temporaire - approuvée par l'arrêté interministériel du 6 </a:t>
            </a:r>
          </a:p>
          <a:p>
            <a:pPr marL="502920" marR="0" indent="0" algn="l">
              <a:lnSpc>
                <a:spcPts val="1400"/>
              </a:lnSpc>
              <a:spcBef>
                <a:spcPts val="0"/>
              </a:spcBef>
              <a:spcAft>
                <a:spcPts val="0"/>
              </a:spcAft>
            </a:pPr>
            <a:r>
              <a:rPr lang="fr-FR" sz="1150" spc="15" dirty="0">
                <a:solidFill>
                  <a:srgbClr val="000000"/>
                </a:solidFill>
                <a:latin typeface="Arial" panose="02020603050405020304" pitchFamily="2"/>
              </a:rPr>
              <a:t>novembre 1992 modifié) ; </a:t>
            </a:r>
          </a:p>
          <a:p>
            <a:pPr marL="228600" marR="0" indent="0" algn="l">
              <a:lnSpc>
                <a:spcPts val="1400"/>
              </a:lnSpc>
              <a:spcBef>
                <a:spcPts val="30"/>
              </a:spcBef>
              <a:spcAft>
                <a:spcPts val="0"/>
              </a:spcAft>
            </a:pPr>
            <a:r>
              <a:rPr lang="fr-FR" sz="1150" b="1" spc="15" dirty="0">
                <a:solidFill>
                  <a:srgbClr val="000000"/>
                </a:solidFill>
                <a:latin typeface="Arial" panose="02020603050405020304" pitchFamily="2"/>
              </a:rPr>
              <a:t>VU </a:t>
            </a:r>
            <a:r>
              <a:rPr lang="fr-FR" sz="1150" spc="15" dirty="0">
                <a:solidFill>
                  <a:srgbClr val="000000"/>
                </a:solidFill>
                <a:latin typeface="Arial" panose="02020603050405020304" pitchFamily="2"/>
              </a:rPr>
              <a:t>l'état des lieux ; </a:t>
            </a:r>
          </a:p>
          <a:p>
            <a:pPr marL="0" marR="0" indent="0" algn="ctr">
              <a:lnSpc>
                <a:spcPts val="1400"/>
              </a:lnSpc>
              <a:spcBef>
                <a:spcPts val="245"/>
              </a:spcBef>
              <a:spcAft>
                <a:spcPts val="0"/>
              </a:spcAft>
            </a:pPr>
            <a:r>
              <a:rPr lang="fr-FR" sz="1150" b="1" u="sng" spc="260" dirty="0">
                <a:solidFill>
                  <a:srgbClr val="000000"/>
                </a:solidFill>
                <a:latin typeface="Arial" panose="02020603050405020304" pitchFamily="2"/>
              </a:rPr>
              <a:t>ARRÊTE </a:t>
            </a:r>
          </a:p>
          <a:p>
            <a:pPr marL="228600" marR="0" indent="0" algn="l">
              <a:lnSpc>
                <a:spcPts val="1400"/>
              </a:lnSpc>
              <a:spcBef>
                <a:spcPts val="5"/>
              </a:spcBef>
              <a:spcAft>
                <a:spcPts val="0"/>
              </a:spcAft>
            </a:pPr>
            <a:r>
              <a:rPr lang="fr-FR" sz="1150" b="1" u="sng" spc="10" dirty="0">
                <a:solidFill>
                  <a:srgbClr val="000000"/>
                </a:solidFill>
                <a:latin typeface="Arial" panose="02020603050405020304" pitchFamily="2"/>
              </a:rPr>
              <a:t>Article 1 :</a:t>
            </a:r>
            <a:r>
              <a:rPr lang="fr-FR" sz="1150" b="1" spc="10" dirty="0">
                <a:solidFill>
                  <a:srgbClr val="000000"/>
                </a:solidFill>
                <a:latin typeface="Arial" panose="02020603050405020304" pitchFamily="2"/>
              </a:rPr>
              <a:t> Autorisation </a:t>
            </a:r>
          </a:p>
          <a:p>
            <a:pPr marL="228600" marR="182880" indent="0" algn="just">
              <a:lnSpc>
                <a:spcPts val="1400"/>
              </a:lnSpc>
              <a:spcBef>
                <a:spcPts val="205"/>
              </a:spcBef>
              <a:spcAft>
                <a:spcPts val="0"/>
              </a:spcAft>
            </a:pPr>
            <a:r>
              <a:rPr lang="fr-FR" sz="1150" spc="0" dirty="0">
                <a:solidFill>
                  <a:srgbClr val="000000"/>
                </a:solidFill>
                <a:latin typeface="Arial" panose="02020603050405020304" pitchFamily="2"/>
              </a:rPr>
              <a:t>Le bénéficiaire est autorisé à occuper le domaine public et à exécuter les travaux énoncés dans sa demande : Intervention de courte durée électrique pour Enedis. </a:t>
            </a:r>
          </a:p>
          <a:p>
            <a:pPr marL="228600" marR="0" indent="0" algn="l">
              <a:lnSpc>
                <a:spcPts val="1400"/>
              </a:lnSpc>
              <a:spcBef>
                <a:spcPts val="1440"/>
              </a:spcBef>
              <a:spcAft>
                <a:spcPts val="0"/>
              </a:spcAft>
            </a:pPr>
            <a:r>
              <a:rPr lang="fr-FR" sz="1150" b="1" u="sng" spc="15" dirty="0">
                <a:solidFill>
                  <a:srgbClr val="000000"/>
                </a:solidFill>
                <a:latin typeface="Arial" panose="02020603050405020304" pitchFamily="2"/>
              </a:rPr>
              <a:t>Article 2 :</a:t>
            </a:r>
            <a:r>
              <a:rPr lang="fr-FR" sz="1150" b="1" spc="15" dirty="0">
                <a:solidFill>
                  <a:srgbClr val="000000"/>
                </a:solidFill>
                <a:latin typeface="Arial" panose="02020603050405020304" pitchFamily="2"/>
              </a:rPr>
              <a:t> Durée </a:t>
            </a:r>
          </a:p>
          <a:p>
            <a:pPr marL="228600" marR="0" indent="0" algn="l">
              <a:lnSpc>
                <a:spcPts val="1400"/>
              </a:lnSpc>
              <a:spcBef>
                <a:spcPts val="0"/>
              </a:spcBef>
              <a:spcAft>
                <a:spcPts val="0"/>
              </a:spcAft>
            </a:pPr>
            <a:r>
              <a:rPr lang="fr-FR" sz="1150" b="1" spc="20" dirty="0">
                <a:solidFill>
                  <a:srgbClr val="000000"/>
                </a:solidFill>
                <a:latin typeface="Arial" panose="02020603050405020304" pitchFamily="2"/>
              </a:rPr>
              <a:t>Les travaux dureront du 01 août 2022 au 31 décembre 2022. </a:t>
            </a:r>
          </a:p>
          <a:p>
            <a:pPr marL="228600" marR="0" indent="0" algn="l">
              <a:lnSpc>
                <a:spcPts val="1400"/>
              </a:lnSpc>
              <a:spcBef>
                <a:spcPts val="20"/>
              </a:spcBef>
              <a:spcAft>
                <a:spcPts val="0"/>
              </a:spcAft>
            </a:pPr>
            <a:r>
              <a:rPr lang="fr-FR" sz="1150" spc="15" dirty="0">
                <a:solidFill>
                  <a:srgbClr val="000000"/>
                </a:solidFill>
                <a:latin typeface="Arial" panose="02020603050405020304" pitchFamily="2"/>
              </a:rPr>
              <a:t>A charge pour lui de se conformer aux dispositions des articles suivants. </a:t>
            </a:r>
          </a:p>
          <a:p>
            <a:pPr marL="228600" marR="0" indent="0" algn="l">
              <a:lnSpc>
                <a:spcPts val="1400"/>
              </a:lnSpc>
              <a:spcBef>
                <a:spcPts val="1430"/>
              </a:spcBef>
              <a:spcAft>
                <a:spcPts val="0"/>
              </a:spcAft>
            </a:pPr>
            <a:r>
              <a:rPr lang="fr-FR" sz="1150" b="1" u="sng" spc="15" dirty="0">
                <a:solidFill>
                  <a:srgbClr val="000000"/>
                </a:solidFill>
                <a:latin typeface="Arial" panose="02020603050405020304" pitchFamily="2"/>
              </a:rPr>
              <a:t>Article 3 :</a:t>
            </a:r>
            <a:r>
              <a:rPr lang="fr-FR" sz="1150" b="1" spc="15" dirty="0">
                <a:solidFill>
                  <a:srgbClr val="000000"/>
                </a:solidFill>
                <a:latin typeface="Arial" panose="02020603050405020304" pitchFamily="2"/>
              </a:rPr>
              <a:t> Responsabilité </a:t>
            </a:r>
          </a:p>
          <a:p>
            <a:pPr marL="228600" marR="182880" indent="0" algn="just">
              <a:lnSpc>
                <a:spcPts val="1400"/>
              </a:lnSpc>
              <a:spcBef>
                <a:spcPts val="0"/>
              </a:spcBef>
              <a:spcAft>
                <a:spcPts val="0"/>
              </a:spcAft>
            </a:pPr>
            <a:r>
              <a:rPr lang="fr-FR" sz="1150" spc="0" dirty="0">
                <a:solidFill>
                  <a:srgbClr val="000000"/>
                </a:solidFill>
                <a:latin typeface="Arial" panose="02020603050405020304" pitchFamily="2"/>
              </a:rPr>
              <a:t>Cette autorisation est délivrée à titre personnel et ne peut être cédée. Son titulaire est responsable tant vis-à-vis de la collectivité représentée par le signataire que vis-à-vis des tiers, des accidents de toute nature qui pourraient résulter de la réalisation de ses travaux ou de l'installation de ses biens mobiliers. </a:t>
            </a:r>
          </a:p>
          <a:p>
            <a:pPr marL="228600" marR="182880" indent="0" algn="just">
              <a:lnSpc>
                <a:spcPts val="1400"/>
              </a:lnSpc>
              <a:spcBef>
                <a:spcPts val="655"/>
              </a:spcBef>
              <a:spcAft>
                <a:spcPts val="0"/>
              </a:spcAft>
            </a:pPr>
            <a:r>
              <a:rPr lang="fr-FR" sz="1150" spc="40" dirty="0">
                <a:solidFill>
                  <a:srgbClr val="000000"/>
                </a:solidFill>
                <a:latin typeface="Arial" panose="02020603050405020304" pitchFamily="2"/>
              </a:rPr>
              <a:t>Dans le cas où l'exécution de l'autorisation ne serait pas conforme aux prescriptions techniques définies précédemment, le bénéficiaire sera mis en demeure de remédier aux malfaçons, dans un délai au terme duquel le gestionnaire de la voirie se substituera à lui. </a:t>
            </a:r>
          </a:p>
          <a:p>
            <a:pPr marL="0" marR="137160" indent="0" algn="r">
              <a:lnSpc>
                <a:spcPts val="1000"/>
              </a:lnSpc>
              <a:spcBef>
                <a:spcPts val="5790"/>
              </a:spcBef>
              <a:spcAft>
                <a:spcPts val="0"/>
              </a:spcAft>
            </a:pPr>
            <a:r>
              <a:rPr lang="fr-FR" sz="950" spc="140" dirty="0">
                <a:solidFill>
                  <a:srgbClr val="000000"/>
                </a:solidFill>
                <a:latin typeface="Times New Roman" panose="02020603050405020304" pitchFamily="1"/>
              </a:rPr>
              <a:t>1 / 2 </a:t>
            </a:r>
          </a:p>
        </p:txBody>
      </p:sp>
      <p:cxnSp>
        <p:nvCxnSpPr>
          <p:cNvPr id="7" name="Connecteur droit 6"/>
          <p:cNvCxnSpPr/>
          <p:nvPr/>
        </p:nvCxnSpPr>
        <p:spPr>
          <a:xfrm>
            <a:off x="603250" y="854710"/>
            <a:ext cx="600075" cy="0"/>
          </a:xfrm>
          <a:prstGeom prst="line">
            <a:avLst/>
          </a:prstGeom>
          <a:ln w="31750" cmpd="sng">
            <a:solidFill>
              <a:srgbClr val="000000"/>
            </a:solidFill>
          </a:ln>
        </p:spPr>
      </p:cxnSp>
      <p:cxnSp>
        <p:nvCxnSpPr>
          <p:cNvPr id="8" name="Connecteur droit 7"/>
          <p:cNvCxnSpPr/>
          <p:nvPr/>
        </p:nvCxnSpPr>
        <p:spPr>
          <a:xfrm>
            <a:off x="603250" y="1056005"/>
            <a:ext cx="1619250" cy="0"/>
          </a:xfrm>
          <a:prstGeom prst="line">
            <a:avLst/>
          </a:prstGeom>
          <a:ln w="4445" cmpd="sng">
            <a:solidFill>
              <a:srgbClr val="000000"/>
            </a:solidFill>
          </a:ln>
        </p:spPr>
      </p:cxnSp>
      <p:sp>
        <p:nvSpPr>
          <p:cNvPr id="2" name="ZoneTexte 1">
            <a:extLst>
              <a:ext uri="{FF2B5EF4-FFF2-40B4-BE49-F238E27FC236}">
                <a16:creationId xmlns:a16="http://schemas.microsoft.com/office/drawing/2014/main" id="{E4B34A37-1E31-B0E3-FC9E-89BC5D84C29C}"/>
              </a:ext>
            </a:extLst>
          </p:cNvPr>
          <p:cNvSpPr txBox="1"/>
          <p:nvPr/>
        </p:nvSpPr>
        <p:spPr>
          <a:xfrm>
            <a:off x="4499811" y="838200"/>
            <a:ext cx="2322094" cy="830997"/>
          </a:xfrm>
          <a:prstGeom prst="rect">
            <a:avLst/>
          </a:prstGeom>
          <a:noFill/>
        </p:spPr>
        <p:txBody>
          <a:bodyPr wrap="square" rtlCol="0">
            <a:spAutoFit/>
          </a:bodyPr>
          <a:lstStyle/>
          <a:p>
            <a:r>
              <a:rPr lang="fr-FR" sz="1200" dirty="0">
                <a:effectLst/>
                <a:latin typeface="Arial" panose="020B0604020202020204" pitchFamily="34" charset="0"/>
              </a:rPr>
              <a:t>Publié sur le site internet de la Commune le 08/08/2022</a:t>
            </a:r>
            <a:br>
              <a:rPr lang="fr-FR" sz="1200" dirty="0"/>
            </a:br>
            <a:r>
              <a:rPr lang="fr-FR" sz="1200" dirty="0">
                <a:effectLst/>
                <a:latin typeface="Arial" panose="020B0604020202020204" pitchFamily="34" charset="0"/>
              </a:rPr>
              <a:t>Auteur de l'acte : Véronique RAVET, Maire</a:t>
            </a:r>
            <a:endParaRPr lang="fr-FR"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13" name="Image.jpg"/>
          <p:cNvPicPr/>
          <p:nvPr/>
        </p:nvPicPr>
        <p:blipFill>
          <a:blip r:embed="rId2"/>
          <a:stretch>
            <a:fillRect/>
          </a:stretch>
        </p:blipFill>
        <p:spPr>
          <a:xfrm>
            <a:off x="3657600" y="8156575"/>
            <a:ext cx="3136265" cy="1996440"/>
          </a:xfrm>
          <a:prstGeom prst="rect">
            <a:avLst/>
          </a:prstGeom>
        </p:spPr>
      </p:pic>
      <p:sp>
        <p:nvSpPr>
          <p:cNvPr id="11" name="Espace réservé du texte 10"/>
          <p:cNvSpPr>
            <a:spLocks noGrp="1"/>
          </p:cNvSpPr>
          <p:nvPr>
            <p:ph type="body" idx="10"/>
          </p:nvPr>
        </p:nvSpPr>
        <p:spPr>
          <a:xfrm>
            <a:off x="887095" y="533400"/>
            <a:ext cx="6070600" cy="7623175"/>
          </a:xfrm>
          <a:prstGeom prst="rect">
            <a:avLst/>
          </a:prstGeom>
          <a:noFill/>
          <a:ln w="0" cmpd="sng">
            <a:noFill/>
            <a:prstDash val="solid"/>
          </a:ln>
        </p:spPr>
        <p:txBody>
          <a:bodyPr vert="horz" lIns="0" tIns="735330" rIns="0" bIns="0" anchor="t"/>
          <a:lstStyle/>
          <a:p>
            <a:pPr marL="0" marR="0" indent="0" algn="l">
              <a:lnSpc>
                <a:spcPts val="1400"/>
              </a:lnSpc>
              <a:spcAft>
                <a:spcPts val="0"/>
              </a:spcAft>
            </a:pPr>
            <a:r>
              <a:rPr lang="fr-FR" sz="1150" spc="20">
                <a:solidFill>
                  <a:srgbClr val="000000"/>
                </a:solidFill>
                <a:latin typeface="Arial" panose="02020603050405020304" pitchFamily="2"/>
              </a:rPr>
              <a:t>Les frais de cette intervention seront à la charge du bénéficiaire et 'récupérés par , l'administration comme en matière de contributions directes.</a:t>
            </a:r>
            <a:r>
              <a:rPr lang="fr-FR" sz="1150" spc="20" baseline="30000">
                <a:solidFill>
                  <a:srgbClr val="000000"/>
                </a:solidFill>
                <a:latin typeface="Arial" panose="02020603050405020304" pitchFamily="2"/>
              </a:rPr>
              <a:t>,</a:t>
            </a:r>
            <a:r>
              <a:rPr lang="fr-FR" sz="1150" spc="20">
                <a:solidFill>
                  <a:srgbClr val="000000"/>
                </a:solidFill>
                <a:latin typeface="Arial" panose="02020603050405020304" pitchFamily="2"/>
              </a:rPr>
              <a:t> Il se devra d'entretenir l'ouvrage implanté sur les dépendances domaniales, à charge pour lui de solliciter l'autorisation d'intervenir pour procéder à cet entretien, du signataire du présent arrêté. Les droits des tiers sont et demeurent expressément réservés. </a:t>
            </a:r>
          </a:p>
          <a:p>
            <a:pPr marL="0" marR="0" indent="0" algn="l">
              <a:lnSpc>
                <a:spcPts val="1400"/>
              </a:lnSpc>
              <a:spcBef>
                <a:spcPts val="1445"/>
              </a:spcBef>
              <a:spcAft>
                <a:spcPts val="0"/>
              </a:spcAft>
            </a:pPr>
            <a:r>
              <a:rPr lang="fr-FR" sz="1150" b="1" u="sng" spc="20">
                <a:solidFill>
                  <a:srgbClr val="000000"/>
                </a:solidFill>
                <a:latin typeface="Arial" panose="02020603050405020304" pitchFamily="2"/>
              </a:rPr>
              <a:t>Article 4 :</a:t>
            </a:r>
            <a:r>
              <a:rPr lang="fr-FR" sz="1150" b="1" spc="20">
                <a:solidFill>
                  <a:srgbClr val="000000"/>
                </a:solidFill>
                <a:latin typeface="Arial" panose="02020603050405020304" pitchFamily="2"/>
              </a:rPr>
              <a:t> Validité et renouvellement de l'arrêté remise en état des lieux </a:t>
            </a:r>
          </a:p>
          <a:p>
            <a:pPr marL="0" marR="137160" indent="0" algn="just">
              <a:lnSpc>
                <a:spcPts val="1400"/>
              </a:lnSpc>
              <a:spcBef>
                <a:spcPts val="0"/>
              </a:spcBef>
              <a:spcAft>
                <a:spcPts val="0"/>
              </a:spcAft>
            </a:pPr>
            <a:r>
              <a:rPr lang="fr-FR" sz="1150" spc="0">
                <a:solidFill>
                  <a:srgbClr val="000000"/>
                </a:solidFill>
                <a:latin typeface="Arial" panose="02020603050405020304" pitchFamily="2"/>
              </a:rPr>
              <a:t>La présente autorisation est délivrée à titre précaire et révocable, et ne confère aucun droit réel à son titulaire : elle peut être retirée à tout moment pour des raisons de gestion de voirie sans qu'il puisse résulter, pour ce dernier, de droit à indemnité. </a:t>
            </a:r>
          </a:p>
          <a:p>
            <a:pPr marL="0" marR="137160" indent="0" algn="just">
              <a:lnSpc>
                <a:spcPts val="1400"/>
              </a:lnSpc>
              <a:spcBef>
                <a:spcPts val="605"/>
              </a:spcBef>
              <a:spcAft>
                <a:spcPts val="0"/>
              </a:spcAft>
            </a:pPr>
            <a:r>
              <a:rPr lang="fr-FR" sz="1150" spc="20">
                <a:solidFill>
                  <a:srgbClr val="000000"/>
                </a:solidFill>
                <a:latin typeface="Arial" panose="02020603050405020304" pitchFamily="2"/>
              </a:rPr>
              <a:t>Elle est consentie, en ce qui concerne l'occupation de la dépendance domaniale pour une durée de 5 ans à compter de la date donnée pour le commencement de son exécution. </a:t>
            </a:r>
          </a:p>
          <a:p>
            <a:pPr marL="0" marR="137160" indent="0" algn="just">
              <a:lnSpc>
                <a:spcPts val="1400"/>
              </a:lnSpc>
              <a:spcBef>
                <a:spcPts val="705"/>
              </a:spcBef>
              <a:spcAft>
                <a:spcPts val="0"/>
              </a:spcAft>
            </a:pPr>
            <a:r>
              <a:rPr lang="fr-FR" sz="1150" spc="20">
                <a:solidFill>
                  <a:srgbClr val="000000"/>
                </a:solidFill>
                <a:latin typeface="Arial" panose="02020603050405020304" pitchFamily="2"/>
              </a:rPr>
              <a:t>En cas de révocation de l'autorisation ou au terme de sa validité en cas de non-renouvellement, son bénéficiaire sera tenu, si les circonstances l'exigent, de remettre les lieux dans leur état primitif dans le délai d'un mois à compter de la révocation ou du terme de l'autorisation. Passé ce délai, en cas d'inexécution, procès-verbal sera dressé à son encontre, et la remise en état des lieux sera exécutée d'office aux frais du bénéficiaire de la présente autorisation. </a:t>
            </a:r>
          </a:p>
          <a:p>
            <a:pPr marL="0" marR="137160" indent="0" algn="just">
              <a:lnSpc>
                <a:spcPts val="1400"/>
              </a:lnSpc>
              <a:spcBef>
                <a:spcPts val="650"/>
              </a:spcBef>
              <a:spcAft>
                <a:spcPts val="0"/>
              </a:spcAft>
            </a:pPr>
            <a:r>
              <a:rPr lang="fr-FR" sz="1150" spc="15">
                <a:solidFill>
                  <a:srgbClr val="000000"/>
                </a:solidFill>
                <a:latin typeface="Arial" panose="02020603050405020304" pitchFamily="2"/>
              </a:rPr>
              <a:t>Le gestionnaire de voirie se réserve le droit de demander le déplacement des ouvrages autorisés aux frais de l'occupant, dès lors que des travaux de voirie s'avéreront nécessaires. </a:t>
            </a:r>
          </a:p>
          <a:p>
            <a:pPr marL="0" marR="0" indent="0" algn="l">
              <a:lnSpc>
                <a:spcPts val="1400"/>
              </a:lnSpc>
              <a:spcBef>
                <a:spcPts val="1430"/>
              </a:spcBef>
              <a:spcAft>
                <a:spcPts val="0"/>
              </a:spcAft>
            </a:pPr>
            <a:r>
              <a:rPr lang="fr-FR" sz="1150" b="1" u="sng" spc="15">
                <a:solidFill>
                  <a:srgbClr val="000000"/>
                </a:solidFill>
                <a:latin typeface="Arial" panose="02020603050405020304" pitchFamily="2"/>
              </a:rPr>
              <a:t>Article 5 :</a:t>
            </a:r>
            <a:r>
              <a:rPr lang="fr-FR" sz="1150" b="1" spc="15">
                <a:solidFill>
                  <a:srgbClr val="000000"/>
                </a:solidFill>
                <a:latin typeface="Arial" panose="02020603050405020304" pitchFamily="2"/>
              </a:rPr>
              <a:t> Publication et affichage </a:t>
            </a:r>
          </a:p>
          <a:p>
            <a:pPr marL="0" marR="0" indent="0" algn="l">
              <a:lnSpc>
                <a:spcPts val="1400"/>
              </a:lnSpc>
              <a:spcBef>
                <a:spcPts val="0"/>
              </a:spcBef>
              <a:spcAft>
                <a:spcPts val="0"/>
              </a:spcAft>
            </a:pPr>
            <a:r>
              <a:rPr lang="fr-FR" sz="1150" spc="35">
                <a:solidFill>
                  <a:srgbClr val="000000"/>
                </a:solidFill>
                <a:latin typeface="Arial" panose="02020603050405020304" pitchFamily="2"/>
              </a:rPr>
              <a:t>Le présent arrêté sera publié conformément à la réglementation en vigueur sur le site </a:t>
            </a:r>
          </a:p>
          <a:p>
            <a:pPr marL="0" marR="0" indent="0" algn="l">
              <a:lnSpc>
                <a:spcPts val="1400"/>
              </a:lnSpc>
              <a:spcBef>
                <a:spcPts val="5"/>
              </a:spcBef>
              <a:spcAft>
                <a:spcPts val="0"/>
              </a:spcAft>
            </a:pPr>
            <a:r>
              <a:rPr lang="fr-FR" sz="1150" spc="15">
                <a:solidFill>
                  <a:srgbClr val="000000"/>
                </a:solidFill>
                <a:latin typeface="Arial" panose="02020603050405020304" pitchFamily="2"/>
              </a:rPr>
              <a:t>de la commune de Bellignat. </a:t>
            </a:r>
          </a:p>
          <a:p>
            <a:pPr marL="0" marR="0" indent="0" algn="l">
              <a:lnSpc>
                <a:spcPts val="1400"/>
              </a:lnSpc>
              <a:spcBef>
                <a:spcPts val="1415"/>
              </a:spcBef>
              <a:spcAft>
                <a:spcPts val="0"/>
              </a:spcAft>
            </a:pPr>
            <a:r>
              <a:rPr lang="fr-FR" sz="1150" b="1" u="sng" spc="15">
                <a:solidFill>
                  <a:srgbClr val="000000"/>
                </a:solidFill>
                <a:latin typeface="Arial" panose="02020603050405020304" pitchFamily="2"/>
              </a:rPr>
              <a:t>Article 6 :</a:t>
            </a:r>
            <a:r>
              <a:rPr lang="fr-FR" sz="1150" b="1" spc="15">
                <a:solidFill>
                  <a:srgbClr val="000000"/>
                </a:solidFill>
                <a:latin typeface="Arial" panose="02020603050405020304" pitchFamily="2"/>
              </a:rPr>
              <a:t> Recours </a:t>
            </a:r>
          </a:p>
          <a:p>
            <a:pPr marL="0" marR="137160" indent="0" algn="just">
              <a:lnSpc>
                <a:spcPts val="1400"/>
              </a:lnSpc>
              <a:spcBef>
                <a:spcPts val="215"/>
              </a:spcBef>
              <a:spcAft>
                <a:spcPts val="0"/>
              </a:spcAft>
            </a:pPr>
            <a:r>
              <a:rPr lang="fr-FR" sz="1150" spc="0">
                <a:solidFill>
                  <a:srgbClr val="000000"/>
                </a:solidFill>
                <a:latin typeface="Arial" panose="02020603050405020304" pitchFamily="2"/>
              </a:rPr>
              <a:t>La présente décision pourra faire l'objet d'un recours devant le Tribunal Administratif compétent dans les 2 mois à compter de sa notification. </a:t>
            </a:r>
          </a:p>
          <a:p>
            <a:pPr marL="0" marR="137160" indent="0" algn="just">
              <a:lnSpc>
                <a:spcPts val="1400"/>
              </a:lnSpc>
              <a:spcBef>
                <a:spcPts val="10"/>
              </a:spcBef>
              <a:spcAft>
                <a:spcPts val="0"/>
              </a:spcAft>
            </a:pPr>
            <a:r>
              <a:rPr lang="fr-FR" sz="1150" spc="15">
                <a:solidFill>
                  <a:srgbClr val="000000"/>
                </a:solidFill>
                <a:latin typeface="Arial" panose="02020603050405020304" pitchFamily="2"/>
              </a:rPr>
              <a:t>Conformément aux dispositions de la loi 78/17 du 06/01/1978 relative à l'informatique, aux fichiers et aux libertés, le bénéficiaire est informé qu'il dispose d'un droit d'accès et de rectification qu'il peut exercer, pour les informations le concernant, auprès de la subdivisons départementale de l'équipement ci-dessus désignée ou de la Mairie de Bellignat. </a:t>
            </a:r>
          </a:p>
          <a:p>
            <a:pPr marL="3246120" marR="0" indent="0" algn="l">
              <a:lnSpc>
                <a:spcPts val="1400"/>
              </a:lnSpc>
              <a:spcBef>
                <a:spcPts val="6685"/>
              </a:spcBef>
              <a:spcAft>
                <a:spcPts val="1600"/>
              </a:spcAft>
            </a:pPr>
            <a:r>
              <a:rPr lang="fr-FR" sz="1150" spc="15">
                <a:solidFill>
                  <a:srgbClr val="000000"/>
                </a:solidFill>
                <a:latin typeface="Arial" panose="02020603050405020304" pitchFamily="2"/>
              </a:rPr>
              <a:t>Fait à Bellignat, le 3 août 2022 </a:t>
            </a:r>
          </a:p>
        </p:txBody>
      </p:sp>
      <p:sp>
        <p:nvSpPr>
          <p:cNvPr id="14" name="Espace réservé du texte 13"/>
          <p:cNvSpPr>
            <a:spLocks noGrp="1"/>
          </p:cNvSpPr>
          <p:nvPr>
            <p:ph type="body" idx="10"/>
          </p:nvPr>
        </p:nvSpPr>
        <p:spPr>
          <a:xfrm>
            <a:off x="4136390" y="8156575"/>
            <a:ext cx="2273300" cy="149225"/>
          </a:xfrm>
          <a:prstGeom prst="rect">
            <a:avLst/>
          </a:prstGeom>
          <a:solidFill>
            <a:srgbClr val="FFFFFF"/>
          </a:solidFill>
          <a:ln w="0" cmpd="sng">
            <a:noFill/>
            <a:prstDash val="solid"/>
          </a:ln>
        </p:spPr>
        <p:txBody>
          <a:bodyPr vert="horz" lIns="0" tIns="0" rIns="0" bIns="0" anchor="t"/>
          <a:lstStyle/>
          <a:p>
            <a:pPr marL="0" marR="0" indent="0" algn="l">
              <a:lnSpc>
                <a:spcPts val="1100"/>
              </a:lnSpc>
              <a:spcAft>
                <a:spcPts val="0"/>
              </a:spcAft>
              <a:tabLst>
                <a:tab pos="2286000" algn="r"/>
              </a:tabLst>
            </a:pPr>
            <a:r>
              <a:rPr lang="fr-FR" sz="1150" spc="0">
                <a:solidFill>
                  <a:srgbClr val="000000"/>
                </a:solidFill>
                <a:latin typeface="Arial" panose="02020603050405020304" pitchFamily="2"/>
              </a:rPr>
              <a:t>Mme Le M Véronique RAVET </a:t>
            </a:r>
          </a:p>
        </p:txBody>
      </p:sp>
      <p:sp>
        <p:nvSpPr>
          <p:cNvPr id="15" name="Espace réservé du texte 14"/>
          <p:cNvSpPr>
            <a:spLocks noGrp="1"/>
          </p:cNvSpPr>
          <p:nvPr>
            <p:ph type="body" idx="10"/>
          </p:nvPr>
        </p:nvSpPr>
        <p:spPr>
          <a:xfrm>
            <a:off x="5403850" y="8305800"/>
            <a:ext cx="387350" cy="149225"/>
          </a:xfrm>
          <a:prstGeom prst="rect">
            <a:avLst/>
          </a:prstGeom>
          <a:solidFill>
            <a:srgbClr val="FFFFFF"/>
          </a:solidFill>
          <a:ln w="0" cmpd="sng">
            <a:noFill/>
            <a:prstDash val="solid"/>
          </a:ln>
        </p:spPr>
        <p:txBody>
          <a:bodyPr vert="horz" lIns="0" tIns="0" rIns="0" bIns="0" anchor="t"/>
          <a:lstStyle/>
          <a:p>
            <a:pPr marL="0" marR="0" indent="0" algn="l">
              <a:lnSpc>
                <a:spcPts val="800"/>
              </a:lnSpc>
              <a:spcAft>
                <a:spcPts val="0"/>
              </a:spcAft>
            </a:pPr>
            <a:r>
              <a:rPr lang="fr-FR" sz="1150" spc="-35">
                <a:solidFill>
                  <a:srgbClr val="5B85D1"/>
                </a:solidFill>
                <a:latin typeface="Arial" panose="02020603050405020304" pitchFamily="2"/>
              </a:rPr>
              <a:t>oE </a:t>
            </a:r>
            <a:r>
              <a:rPr lang="fr-FR" sz="1000" i="1" spc="-35">
                <a:solidFill>
                  <a:srgbClr val="5B85D1"/>
                </a:solidFill>
                <a:latin typeface="Arial" panose="02020603050405020304" pitchFamily="2"/>
              </a:rPr>
              <a:t>B </a:t>
            </a:r>
          </a:p>
          <a:p>
            <a:pPr marL="0" marR="0" indent="0" algn="r">
              <a:lnSpc>
                <a:spcPts val="500"/>
              </a:lnSpc>
              <a:spcBef>
                <a:spcPts val="0"/>
              </a:spcBef>
              <a:spcAft>
                <a:spcPts val="0"/>
              </a:spcAft>
            </a:pPr>
            <a:r>
              <a:rPr lang="fr-FR" sz="1300" i="1" spc="-40">
                <a:solidFill>
                  <a:srgbClr val="5B85D1"/>
                </a:solidFill>
                <a:latin typeface="Times New Roman" panose="02020603050405020304" pitchFamily="1"/>
              </a:rPr>
              <a:t>lé </a:t>
            </a:r>
          </a:p>
        </p:txBody>
      </p:sp>
      <p:sp>
        <p:nvSpPr>
          <p:cNvPr id="16" name="Espace réservé du texte 15"/>
          <p:cNvSpPr>
            <a:spLocks noGrp="1"/>
          </p:cNvSpPr>
          <p:nvPr>
            <p:ph type="body" idx="10"/>
          </p:nvPr>
        </p:nvSpPr>
        <p:spPr>
          <a:xfrm>
            <a:off x="6544310" y="10031095"/>
            <a:ext cx="249555" cy="121920"/>
          </a:xfrm>
          <a:prstGeom prst="rect">
            <a:avLst/>
          </a:prstGeom>
          <a:solidFill>
            <a:srgbClr val="FFFFFF"/>
          </a:solidFill>
          <a:ln w="0" cmpd="sng">
            <a:noFill/>
            <a:prstDash val="solid"/>
          </a:ln>
        </p:spPr>
        <p:txBody>
          <a:bodyPr vert="horz" lIns="0" tIns="0" rIns="0" bIns="0" anchor="t"/>
          <a:lstStyle/>
          <a:p>
            <a:pPr marL="0" marR="0" indent="0" algn="l">
              <a:lnSpc>
                <a:spcPts val="900"/>
              </a:lnSpc>
              <a:spcAft>
                <a:spcPts val="0"/>
              </a:spcAft>
            </a:pPr>
            <a:r>
              <a:rPr lang="fr-FR" sz="1150" spc="-40">
                <a:solidFill>
                  <a:srgbClr val="000000"/>
                </a:solidFill>
                <a:latin typeface="Arial" panose="02020603050405020304" pitchFamily="2"/>
              </a:rPr>
              <a:t>2/2 </a:t>
            </a:r>
          </a:p>
        </p:txBody>
      </p:sp>
      <p:sp>
        <p:nvSpPr>
          <p:cNvPr id="17" name="Espace réservé du texte 16"/>
          <p:cNvSpPr>
            <a:spLocks noGrp="1"/>
          </p:cNvSpPr>
          <p:nvPr>
            <p:ph type="body" idx="10"/>
          </p:nvPr>
        </p:nvSpPr>
        <p:spPr>
          <a:xfrm>
            <a:off x="987425" y="8156575"/>
            <a:ext cx="1828800" cy="2003425"/>
          </a:xfrm>
          <a:prstGeom prst="rect">
            <a:avLst/>
          </a:prstGeom>
          <a:noFill/>
          <a:ln w="0" cmpd="sng">
            <a:noFill/>
            <a:prstDash val="solid"/>
          </a:ln>
        </p:spPr>
        <p:txBody>
          <a:bodyPr vert="horz" lIns="0" tIns="681990" rIns="0" bIns="0" anchor="t"/>
          <a:lstStyle/>
          <a:p>
            <a:pPr marL="0" marR="0" indent="0" algn="l">
              <a:lnSpc>
                <a:spcPts val="1400"/>
              </a:lnSpc>
              <a:spcAft>
                <a:spcPts val="9020"/>
              </a:spcAft>
            </a:pPr>
            <a:r>
              <a:rPr lang="fr-FR" sz="1150" spc="-35">
                <a:solidFill>
                  <a:srgbClr val="000000"/>
                </a:solidFill>
                <a:latin typeface="Arial" panose="02020603050405020304" pitchFamily="2"/>
              </a:rPr>
              <a:t>Pour Ampliation et Affichage, </a:t>
            </a:r>
          </a:p>
        </p:txBody>
      </p:sp>
    </p:spTree>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831</Words>
  <Application>Microsoft Office PowerPoint</Application>
  <PresentationFormat>Personnalisé</PresentationFormat>
  <Paragraphs>51</Paragraphs>
  <Slides>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Times New Roman</vt:lpstr>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Béatrice THOBATY</dc:creator>
  <cp:lastModifiedBy>Béatrice THOBATY</cp:lastModifiedBy>
  <cp:revision>1</cp:revision>
  <dcterms:modified xsi:type="dcterms:W3CDTF">2022-08-08T10:02:30Z</dcterms:modified>
</cp:coreProperties>
</file>